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9" r:id="rId4"/>
    <p:sldId id="260" r:id="rId5"/>
    <p:sldId id="258" r:id="rId6"/>
    <p:sldId id="261" r:id="rId7"/>
    <p:sldId id="262" r:id="rId8"/>
    <p:sldId id="263" r:id="rId9"/>
    <p:sldId id="269" r:id="rId10"/>
    <p:sldId id="268" r:id="rId11"/>
    <p:sldId id="272" r:id="rId12"/>
    <p:sldId id="265" r:id="rId13"/>
    <p:sldId id="271"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15C090A-593F-054E-8B34-50FF0ED936EB}">
          <p14:sldIdLst>
            <p14:sldId id="256"/>
            <p14:sldId id="257"/>
          </p14:sldIdLst>
        </p14:section>
        <p14:section name="Mitigating disclosure risks" id="{0A7D3F2F-1E5E-0849-9FDB-388818F4666E}">
          <p14:sldIdLst>
            <p14:sldId id="259"/>
            <p14:sldId id="260"/>
            <p14:sldId id="258"/>
            <p14:sldId id="261"/>
            <p14:sldId id="262"/>
            <p14:sldId id="263"/>
            <p14:sldId id="269"/>
          </p14:sldIdLst>
        </p14:section>
        <p14:section name="Addressing implicit samples" id="{739E877F-CF8F-534C-9008-4DE275B8115E}">
          <p14:sldIdLst>
            <p14:sldId id="268"/>
            <p14:sldId id="272"/>
          </p14:sldIdLst>
        </p14:section>
        <p14:section name="Key takeaways and workflow" id="{3CE12A4B-264B-5E42-821B-42EA26DEE92E}">
          <p14:sldIdLst>
            <p14:sldId id="265"/>
            <p14:sldId id="271"/>
            <p14:sldId id="27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375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69"/>
    <p:restoredTop sz="94643"/>
  </p:normalViewPr>
  <p:slideViewPr>
    <p:cSldViewPr snapToGrid="0">
      <p:cViewPr>
        <p:scale>
          <a:sx n="101" d="100"/>
          <a:sy n="101" d="100"/>
        </p:scale>
        <p:origin x="2496" y="1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BDBC656-B31C-AF4C-80F2-D28F926BC37A}" type="doc">
      <dgm:prSet loTypeId="urn:microsoft.com/office/officeart/2005/8/layout/cycle7" loCatId="" qsTypeId="urn:microsoft.com/office/officeart/2005/8/quickstyle/simple1" qsCatId="simple" csTypeId="urn:microsoft.com/office/officeart/2005/8/colors/accent1_2" csCatId="accent1" phldr="1"/>
      <dgm:spPr/>
      <dgm:t>
        <a:bodyPr/>
        <a:lstStyle/>
        <a:p>
          <a:endParaRPr lang="en-US"/>
        </a:p>
      </dgm:t>
    </dgm:pt>
    <dgm:pt modelId="{82B676A2-8236-1B4F-98B4-A40E9D924EDD}">
      <dgm:prSet phldrT="[Text]"/>
      <dgm:spPr/>
      <dgm:t>
        <a:bodyPr/>
        <a:lstStyle/>
        <a:p>
          <a:r>
            <a:rPr lang="en-US" dirty="0">
              <a:latin typeface="Arial" panose="020B0604020202020204" pitchFamily="34" charset="0"/>
              <a:cs typeface="Arial" panose="020B0604020202020204" pitchFamily="34" charset="0"/>
            </a:rPr>
            <a:t>Small cell sizes (&lt;3 or less observations)</a:t>
          </a:r>
        </a:p>
      </dgm:t>
    </dgm:pt>
    <dgm:pt modelId="{E218DFC6-6919-954D-8882-366E9920379F}" type="parTrans" cxnId="{8C58A23E-3295-494A-AF64-FE86DBF58741}">
      <dgm:prSet/>
      <dgm:spPr/>
      <dgm:t>
        <a:bodyPr/>
        <a:lstStyle/>
        <a:p>
          <a:endParaRPr lang="en-US">
            <a:latin typeface="Arial" panose="020B0604020202020204" pitchFamily="34" charset="0"/>
            <a:cs typeface="Arial" panose="020B0604020202020204" pitchFamily="34" charset="0"/>
          </a:endParaRPr>
        </a:p>
      </dgm:t>
    </dgm:pt>
    <dgm:pt modelId="{53C39708-E98C-1746-B75F-2E0A3395A3F2}" type="sibTrans" cxnId="{8C58A23E-3295-494A-AF64-FE86DBF58741}">
      <dgm:prSet/>
      <dgm:spPr/>
      <dgm:t>
        <a:bodyPr/>
        <a:lstStyle/>
        <a:p>
          <a:endParaRPr lang="en-US">
            <a:latin typeface="Arial" panose="020B0604020202020204" pitchFamily="34" charset="0"/>
            <a:cs typeface="Arial" panose="020B0604020202020204" pitchFamily="34" charset="0"/>
          </a:endParaRPr>
        </a:p>
      </dgm:t>
    </dgm:pt>
    <dgm:pt modelId="{0090AAC5-FCC0-AD4E-AEC8-3D9105163E0F}">
      <dgm:prSet phldrT="[Text]"/>
      <dgm:spPr/>
      <dgm:t>
        <a:bodyPr/>
        <a:lstStyle/>
        <a:p>
          <a:r>
            <a:rPr lang="en-US" dirty="0">
              <a:latin typeface="Arial" panose="020B0604020202020204" pitchFamily="34" charset="0"/>
              <a:cs typeface="Arial" panose="020B0604020202020204" pitchFamily="34" charset="0"/>
            </a:rPr>
            <a:t>Unique combinations (rare characteristics)</a:t>
          </a:r>
        </a:p>
      </dgm:t>
    </dgm:pt>
    <dgm:pt modelId="{F33F8F4A-F2FC-B140-8DE9-946828FD5D88}" type="parTrans" cxnId="{89F4A596-A855-774A-8841-24C90F2DD77A}">
      <dgm:prSet/>
      <dgm:spPr/>
      <dgm:t>
        <a:bodyPr/>
        <a:lstStyle/>
        <a:p>
          <a:endParaRPr lang="en-US">
            <a:latin typeface="Arial" panose="020B0604020202020204" pitchFamily="34" charset="0"/>
            <a:cs typeface="Arial" panose="020B0604020202020204" pitchFamily="34" charset="0"/>
          </a:endParaRPr>
        </a:p>
      </dgm:t>
    </dgm:pt>
    <dgm:pt modelId="{0E10A30F-1888-3041-B51E-CCEB5228E61D}" type="sibTrans" cxnId="{89F4A596-A855-774A-8841-24C90F2DD77A}">
      <dgm:prSet/>
      <dgm:spPr/>
      <dgm:t>
        <a:bodyPr/>
        <a:lstStyle/>
        <a:p>
          <a:endParaRPr lang="en-US">
            <a:latin typeface="Arial" panose="020B0604020202020204" pitchFamily="34" charset="0"/>
            <a:cs typeface="Arial" panose="020B0604020202020204" pitchFamily="34" charset="0"/>
          </a:endParaRPr>
        </a:p>
      </dgm:t>
    </dgm:pt>
    <dgm:pt modelId="{1BE12B00-E19F-7C4C-BFA8-A92056D65EC5}">
      <dgm:prSet/>
      <dgm:spPr/>
      <dgm:t>
        <a:bodyPr/>
        <a:lstStyle/>
        <a:p>
          <a:r>
            <a:rPr lang="en-US" dirty="0">
              <a:latin typeface="Arial" panose="020B0604020202020204" pitchFamily="34" charset="0"/>
              <a:cs typeface="Arial" panose="020B0604020202020204" pitchFamily="34" charset="0"/>
            </a:rPr>
            <a:t>External knowledge (what others might know)</a:t>
          </a:r>
        </a:p>
      </dgm:t>
    </dgm:pt>
    <dgm:pt modelId="{FB115450-7AF6-CC41-B429-1299DC7E29A2}" type="parTrans" cxnId="{D356F53F-4F5A-F441-89E7-809FDEC9DD16}">
      <dgm:prSet/>
      <dgm:spPr/>
      <dgm:t>
        <a:bodyPr/>
        <a:lstStyle/>
        <a:p>
          <a:endParaRPr lang="en-US">
            <a:latin typeface="Arial" panose="020B0604020202020204" pitchFamily="34" charset="0"/>
            <a:cs typeface="Arial" panose="020B0604020202020204" pitchFamily="34" charset="0"/>
          </a:endParaRPr>
        </a:p>
      </dgm:t>
    </dgm:pt>
    <dgm:pt modelId="{138996BB-C6E8-4A4A-92D6-4DCB28D16A2D}" type="sibTrans" cxnId="{D356F53F-4F5A-F441-89E7-809FDEC9DD16}">
      <dgm:prSet/>
      <dgm:spPr/>
      <dgm:t>
        <a:bodyPr/>
        <a:lstStyle/>
        <a:p>
          <a:endParaRPr lang="en-US">
            <a:latin typeface="Arial" panose="020B0604020202020204" pitchFamily="34" charset="0"/>
            <a:cs typeface="Arial" panose="020B0604020202020204" pitchFamily="34" charset="0"/>
          </a:endParaRPr>
        </a:p>
      </dgm:t>
    </dgm:pt>
    <dgm:pt modelId="{4C76EC8D-F6C0-7943-9FEE-38EECB179B9B}" type="pres">
      <dgm:prSet presAssocID="{7BDBC656-B31C-AF4C-80F2-D28F926BC37A}" presName="Name0" presStyleCnt="0">
        <dgm:presLayoutVars>
          <dgm:dir/>
          <dgm:resizeHandles val="exact"/>
        </dgm:presLayoutVars>
      </dgm:prSet>
      <dgm:spPr/>
    </dgm:pt>
    <dgm:pt modelId="{3C671839-9233-9E43-9BDE-99584990E5FB}" type="pres">
      <dgm:prSet presAssocID="{82B676A2-8236-1B4F-98B4-A40E9D924EDD}" presName="node" presStyleLbl="node1" presStyleIdx="0" presStyleCnt="3">
        <dgm:presLayoutVars>
          <dgm:bulletEnabled val="1"/>
        </dgm:presLayoutVars>
      </dgm:prSet>
      <dgm:spPr/>
    </dgm:pt>
    <dgm:pt modelId="{A9817CA8-4E1A-3141-BEC0-8E9AF8728979}" type="pres">
      <dgm:prSet presAssocID="{53C39708-E98C-1746-B75F-2E0A3395A3F2}" presName="sibTrans" presStyleLbl="sibTrans2D1" presStyleIdx="0" presStyleCnt="3"/>
      <dgm:spPr/>
    </dgm:pt>
    <dgm:pt modelId="{5E648D2C-9A0E-BD4F-BD02-BFD60CFCC59B}" type="pres">
      <dgm:prSet presAssocID="{53C39708-E98C-1746-B75F-2E0A3395A3F2}" presName="connectorText" presStyleLbl="sibTrans2D1" presStyleIdx="0" presStyleCnt="3"/>
      <dgm:spPr/>
    </dgm:pt>
    <dgm:pt modelId="{873BAAD6-3BB0-F744-A83D-8B0DFEF825A1}" type="pres">
      <dgm:prSet presAssocID="{0090AAC5-FCC0-AD4E-AEC8-3D9105163E0F}" presName="node" presStyleLbl="node1" presStyleIdx="1" presStyleCnt="3">
        <dgm:presLayoutVars>
          <dgm:bulletEnabled val="1"/>
        </dgm:presLayoutVars>
      </dgm:prSet>
      <dgm:spPr/>
    </dgm:pt>
    <dgm:pt modelId="{C18AB099-2F50-7040-8CA4-B00145CE8B94}" type="pres">
      <dgm:prSet presAssocID="{0E10A30F-1888-3041-B51E-CCEB5228E61D}" presName="sibTrans" presStyleLbl="sibTrans2D1" presStyleIdx="1" presStyleCnt="3"/>
      <dgm:spPr/>
    </dgm:pt>
    <dgm:pt modelId="{DED20751-ED03-A144-9ABB-58A2E08594B6}" type="pres">
      <dgm:prSet presAssocID="{0E10A30F-1888-3041-B51E-CCEB5228E61D}" presName="connectorText" presStyleLbl="sibTrans2D1" presStyleIdx="1" presStyleCnt="3"/>
      <dgm:spPr/>
    </dgm:pt>
    <dgm:pt modelId="{E69A25BC-DE2D-C841-8656-7A9C966B3059}" type="pres">
      <dgm:prSet presAssocID="{1BE12B00-E19F-7C4C-BFA8-A92056D65EC5}" presName="node" presStyleLbl="node1" presStyleIdx="2" presStyleCnt="3">
        <dgm:presLayoutVars>
          <dgm:bulletEnabled val="1"/>
        </dgm:presLayoutVars>
      </dgm:prSet>
      <dgm:spPr/>
    </dgm:pt>
    <dgm:pt modelId="{A09A806B-2125-104E-A19A-179754531C93}" type="pres">
      <dgm:prSet presAssocID="{138996BB-C6E8-4A4A-92D6-4DCB28D16A2D}" presName="sibTrans" presStyleLbl="sibTrans2D1" presStyleIdx="2" presStyleCnt="3"/>
      <dgm:spPr/>
    </dgm:pt>
    <dgm:pt modelId="{0EAA8BFD-2856-024E-98AF-DFF93CA6382D}" type="pres">
      <dgm:prSet presAssocID="{138996BB-C6E8-4A4A-92D6-4DCB28D16A2D}" presName="connectorText" presStyleLbl="sibTrans2D1" presStyleIdx="2" presStyleCnt="3"/>
      <dgm:spPr/>
    </dgm:pt>
  </dgm:ptLst>
  <dgm:cxnLst>
    <dgm:cxn modelId="{8C58A23E-3295-494A-AF64-FE86DBF58741}" srcId="{7BDBC656-B31C-AF4C-80F2-D28F926BC37A}" destId="{82B676A2-8236-1B4F-98B4-A40E9D924EDD}" srcOrd="0" destOrd="0" parTransId="{E218DFC6-6919-954D-8882-366E9920379F}" sibTransId="{53C39708-E98C-1746-B75F-2E0A3395A3F2}"/>
    <dgm:cxn modelId="{D356F53F-4F5A-F441-89E7-809FDEC9DD16}" srcId="{7BDBC656-B31C-AF4C-80F2-D28F926BC37A}" destId="{1BE12B00-E19F-7C4C-BFA8-A92056D65EC5}" srcOrd="2" destOrd="0" parTransId="{FB115450-7AF6-CC41-B429-1299DC7E29A2}" sibTransId="{138996BB-C6E8-4A4A-92D6-4DCB28D16A2D}"/>
    <dgm:cxn modelId="{87354241-7B80-BC49-87E9-AD2ABE64132F}" type="presOf" srcId="{0090AAC5-FCC0-AD4E-AEC8-3D9105163E0F}" destId="{873BAAD6-3BB0-F744-A83D-8B0DFEF825A1}" srcOrd="0" destOrd="0" presId="urn:microsoft.com/office/officeart/2005/8/layout/cycle7"/>
    <dgm:cxn modelId="{E0A67D6F-0A63-FB4E-90D2-57EF78DCA102}" type="presOf" srcId="{0E10A30F-1888-3041-B51E-CCEB5228E61D}" destId="{C18AB099-2F50-7040-8CA4-B00145CE8B94}" srcOrd="0" destOrd="0" presId="urn:microsoft.com/office/officeart/2005/8/layout/cycle7"/>
    <dgm:cxn modelId="{C906AD77-21F6-4B49-8521-8BF01C17072F}" type="presOf" srcId="{1BE12B00-E19F-7C4C-BFA8-A92056D65EC5}" destId="{E69A25BC-DE2D-C841-8656-7A9C966B3059}" srcOrd="0" destOrd="0" presId="urn:microsoft.com/office/officeart/2005/8/layout/cycle7"/>
    <dgm:cxn modelId="{14F65985-C4BE-ED4A-8146-8F4A4E40DB93}" type="presOf" srcId="{138996BB-C6E8-4A4A-92D6-4DCB28D16A2D}" destId="{0EAA8BFD-2856-024E-98AF-DFF93CA6382D}" srcOrd="1" destOrd="0" presId="urn:microsoft.com/office/officeart/2005/8/layout/cycle7"/>
    <dgm:cxn modelId="{89F4A596-A855-774A-8841-24C90F2DD77A}" srcId="{7BDBC656-B31C-AF4C-80F2-D28F926BC37A}" destId="{0090AAC5-FCC0-AD4E-AEC8-3D9105163E0F}" srcOrd="1" destOrd="0" parTransId="{F33F8F4A-F2FC-B140-8DE9-946828FD5D88}" sibTransId="{0E10A30F-1888-3041-B51E-CCEB5228E61D}"/>
    <dgm:cxn modelId="{45A2A1B6-10BF-5B43-920E-3135BB20BE10}" type="presOf" srcId="{53C39708-E98C-1746-B75F-2E0A3395A3F2}" destId="{5E648D2C-9A0E-BD4F-BD02-BFD60CFCC59B}" srcOrd="1" destOrd="0" presId="urn:microsoft.com/office/officeart/2005/8/layout/cycle7"/>
    <dgm:cxn modelId="{EB16A7BA-8C18-174A-9B4F-2A86BC9DE67D}" type="presOf" srcId="{138996BB-C6E8-4A4A-92D6-4DCB28D16A2D}" destId="{A09A806B-2125-104E-A19A-179754531C93}" srcOrd="0" destOrd="0" presId="urn:microsoft.com/office/officeart/2005/8/layout/cycle7"/>
    <dgm:cxn modelId="{B0B07BBE-3FC7-5742-AD53-5C45B6B58038}" type="presOf" srcId="{7BDBC656-B31C-AF4C-80F2-D28F926BC37A}" destId="{4C76EC8D-F6C0-7943-9FEE-38EECB179B9B}" srcOrd="0" destOrd="0" presId="urn:microsoft.com/office/officeart/2005/8/layout/cycle7"/>
    <dgm:cxn modelId="{A4CF64D4-9787-A64B-9320-34193C6D8C4D}" type="presOf" srcId="{0E10A30F-1888-3041-B51E-CCEB5228E61D}" destId="{DED20751-ED03-A144-9ABB-58A2E08594B6}" srcOrd="1" destOrd="0" presId="urn:microsoft.com/office/officeart/2005/8/layout/cycle7"/>
    <dgm:cxn modelId="{4D6740F3-E9F0-A649-A7F9-375827CB26ED}" type="presOf" srcId="{53C39708-E98C-1746-B75F-2E0A3395A3F2}" destId="{A9817CA8-4E1A-3141-BEC0-8E9AF8728979}" srcOrd="0" destOrd="0" presId="urn:microsoft.com/office/officeart/2005/8/layout/cycle7"/>
    <dgm:cxn modelId="{824431F7-7908-3B41-944D-2FF4409B32BA}" type="presOf" srcId="{82B676A2-8236-1B4F-98B4-A40E9D924EDD}" destId="{3C671839-9233-9E43-9BDE-99584990E5FB}" srcOrd="0" destOrd="0" presId="urn:microsoft.com/office/officeart/2005/8/layout/cycle7"/>
    <dgm:cxn modelId="{4339F5A1-D35D-0642-BF07-4C0367EEAC58}" type="presParOf" srcId="{4C76EC8D-F6C0-7943-9FEE-38EECB179B9B}" destId="{3C671839-9233-9E43-9BDE-99584990E5FB}" srcOrd="0" destOrd="0" presId="urn:microsoft.com/office/officeart/2005/8/layout/cycle7"/>
    <dgm:cxn modelId="{5FECBB1E-3509-734B-B272-1812C4E2E49A}" type="presParOf" srcId="{4C76EC8D-F6C0-7943-9FEE-38EECB179B9B}" destId="{A9817CA8-4E1A-3141-BEC0-8E9AF8728979}" srcOrd="1" destOrd="0" presId="urn:microsoft.com/office/officeart/2005/8/layout/cycle7"/>
    <dgm:cxn modelId="{B8F1290F-281A-6F40-8694-76683988A9E1}" type="presParOf" srcId="{A9817CA8-4E1A-3141-BEC0-8E9AF8728979}" destId="{5E648D2C-9A0E-BD4F-BD02-BFD60CFCC59B}" srcOrd="0" destOrd="0" presId="urn:microsoft.com/office/officeart/2005/8/layout/cycle7"/>
    <dgm:cxn modelId="{41284B54-3E76-1646-BFCB-49A8FE28F54F}" type="presParOf" srcId="{4C76EC8D-F6C0-7943-9FEE-38EECB179B9B}" destId="{873BAAD6-3BB0-F744-A83D-8B0DFEF825A1}" srcOrd="2" destOrd="0" presId="urn:microsoft.com/office/officeart/2005/8/layout/cycle7"/>
    <dgm:cxn modelId="{57ABC8F1-4FCC-9B49-913F-482904658BB2}" type="presParOf" srcId="{4C76EC8D-F6C0-7943-9FEE-38EECB179B9B}" destId="{C18AB099-2F50-7040-8CA4-B00145CE8B94}" srcOrd="3" destOrd="0" presId="urn:microsoft.com/office/officeart/2005/8/layout/cycle7"/>
    <dgm:cxn modelId="{628F0BDF-BCA6-A447-8F87-FA8A1323E14D}" type="presParOf" srcId="{C18AB099-2F50-7040-8CA4-B00145CE8B94}" destId="{DED20751-ED03-A144-9ABB-58A2E08594B6}" srcOrd="0" destOrd="0" presId="urn:microsoft.com/office/officeart/2005/8/layout/cycle7"/>
    <dgm:cxn modelId="{65FD6CD3-61F2-DC4C-9361-11A9C0C21FD6}" type="presParOf" srcId="{4C76EC8D-F6C0-7943-9FEE-38EECB179B9B}" destId="{E69A25BC-DE2D-C841-8656-7A9C966B3059}" srcOrd="4" destOrd="0" presId="urn:microsoft.com/office/officeart/2005/8/layout/cycle7"/>
    <dgm:cxn modelId="{AF04061F-B926-584C-A2FF-853D36E3A517}" type="presParOf" srcId="{4C76EC8D-F6C0-7943-9FEE-38EECB179B9B}" destId="{A09A806B-2125-104E-A19A-179754531C93}" srcOrd="5" destOrd="0" presId="urn:microsoft.com/office/officeart/2005/8/layout/cycle7"/>
    <dgm:cxn modelId="{BD1B13EE-08AE-EF41-92CB-C67E11AA1DFE}" type="presParOf" srcId="{A09A806B-2125-104E-A19A-179754531C93}" destId="{0EAA8BFD-2856-024E-98AF-DFF93CA6382D}" srcOrd="0" destOrd="0" presId="urn:microsoft.com/office/officeart/2005/8/layout/cycle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062F18-8081-434E-83C8-B6CDB8527DAF}" type="doc">
      <dgm:prSet loTypeId="urn:microsoft.com/office/officeart/2005/8/layout/process5" loCatId="" qsTypeId="urn:microsoft.com/office/officeart/2005/8/quickstyle/simple1" qsCatId="simple" csTypeId="urn:microsoft.com/office/officeart/2005/8/colors/accent1_2" csCatId="accent1" phldr="1"/>
      <dgm:spPr/>
      <dgm:t>
        <a:bodyPr/>
        <a:lstStyle/>
        <a:p>
          <a:endParaRPr lang="en-US"/>
        </a:p>
      </dgm:t>
    </dgm:pt>
    <dgm:pt modelId="{D185477A-C370-E54F-A0E2-1E4AC34538C4}">
      <dgm:prSet phldrT="[Text]" custT="1"/>
      <dgm:spPr/>
      <dgm:t>
        <a:bodyPr/>
        <a:lstStyle/>
        <a:p>
          <a:r>
            <a:rPr lang="en-US" sz="1800" b="1" dirty="0">
              <a:latin typeface="Arial" panose="020B0604020202020204" pitchFamily="34" charset="0"/>
              <a:cs typeface="Arial" panose="020B0604020202020204" pitchFamily="34" charset="0"/>
            </a:rPr>
            <a:t>Define your analysis sample.</a:t>
          </a:r>
        </a:p>
      </dgm:t>
    </dgm:pt>
    <dgm:pt modelId="{82EAD6CC-4D80-1A49-A4AC-020157DA4F98}" type="parTrans" cxnId="{43AB09AF-D966-C34F-8EC1-7E7F21252CEC}">
      <dgm:prSet/>
      <dgm:spPr/>
      <dgm:t>
        <a:bodyPr/>
        <a:lstStyle/>
        <a:p>
          <a:endParaRPr lang="en-US" sz="1800">
            <a:latin typeface="Arial" panose="020B0604020202020204" pitchFamily="34" charset="0"/>
            <a:cs typeface="Arial" panose="020B0604020202020204" pitchFamily="34" charset="0"/>
          </a:endParaRPr>
        </a:p>
      </dgm:t>
    </dgm:pt>
    <dgm:pt modelId="{6D3ED87B-0022-E64D-A19E-CD1CCD54A586}" type="sibTrans" cxnId="{43AB09AF-D966-C34F-8EC1-7E7F21252CEC}">
      <dgm:prSet custT="1"/>
      <dgm:spPr/>
      <dgm:t>
        <a:bodyPr/>
        <a:lstStyle/>
        <a:p>
          <a:endParaRPr lang="en-US" sz="1800">
            <a:latin typeface="Arial" panose="020B0604020202020204" pitchFamily="34" charset="0"/>
            <a:cs typeface="Arial" panose="020B0604020202020204" pitchFamily="34" charset="0"/>
          </a:endParaRPr>
        </a:p>
      </dgm:t>
    </dgm:pt>
    <dgm:pt modelId="{8F06EB57-B94F-5143-9CE9-DCB83DE325A3}">
      <dgm:prSet phldrT="[Text]" custT="1"/>
      <dgm:spPr/>
      <dgm:t>
        <a:bodyPr/>
        <a:lstStyle/>
        <a:p>
          <a:r>
            <a:rPr lang="en-US" sz="1800" b="1" dirty="0">
              <a:latin typeface="Arial" panose="020B0604020202020204" pitchFamily="34" charset="0"/>
              <a:cs typeface="Arial" panose="020B0604020202020204" pitchFamily="34" charset="0"/>
            </a:rPr>
            <a:t>Run your analysis.</a:t>
          </a:r>
        </a:p>
      </dgm:t>
    </dgm:pt>
    <dgm:pt modelId="{27E48F2E-3DB2-2F4A-9B7D-D4B47D7E1372}" type="parTrans" cxnId="{5C26AC8B-AA3E-C347-B98E-777118963A82}">
      <dgm:prSet/>
      <dgm:spPr/>
      <dgm:t>
        <a:bodyPr/>
        <a:lstStyle/>
        <a:p>
          <a:endParaRPr lang="en-US" sz="1800">
            <a:latin typeface="Arial" panose="020B0604020202020204" pitchFamily="34" charset="0"/>
            <a:cs typeface="Arial" panose="020B0604020202020204" pitchFamily="34" charset="0"/>
          </a:endParaRPr>
        </a:p>
      </dgm:t>
    </dgm:pt>
    <dgm:pt modelId="{C345CEA6-EB26-DA44-B602-B4D4F3A0BE1B}" type="sibTrans" cxnId="{5C26AC8B-AA3E-C347-B98E-777118963A82}">
      <dgm:prSet custT="1"/>
      <dgm:spPr/>
      <dgm:t>
        <a:bodyPr/>
        <a:lstStyle/>
        <a:p>
          <a:endParaRPr lang="en-US" sz="1800">
            <a:latin typeface="Arial" panose="020B0604020202020204" pitchFamily="34" charset="0"/>
            <a:cs typeface="Arial" panose="020B0604020202020204" pitchFamily="34" charset="0"/>
          </a:endParaRPr>
        </a:p>
      </dgm:t>
    </dgm:pt>
    <dgm:pt modelId="{923CC297-36F2-F046-962B-1BCC11F9AD8A}">
      <dgm:prSet phldrT="[Text]" custT="1"/>
      <dgm:spPr/>
      <dgm:t>
        <a:bodyPr/>
        <a:lstStyle/>
        <a:p>
          <a:r>
            <a:rPr lang="en-US" sz="1800" dirty="0">
              <a:latin typeface="Arial" panose="020B0604020202020204" pitchFamily="34" charset="0"/>
              <a:cs typeface="Arial" panose="020B0604020202020204" pitchFamily="34" charset="0"/>
            </a:rPr>
            <a:t>Check main sample.</a:t>
          </a:r>
        </a:p>
      </dgm:t>
    </dgm:pt>
    <dgm:pt modelId="{A69644C1-C3FD-4A4E-A2A7-FF357F048906}" type="parTrans" cxnId="{400F40BD-2AC8-D545-A89A-27040DFF31CE}">
      <dgm:prSet/>
      <dgm:spPr/>
      <dgm:t>
        <a:bodyPr/>
        <a:lstStyle/>
        <a:p>
          <a:endParaRPr lang="en-US" sz="1800">
            <a:latin typeface="Arial" panose="020B0604020202020204" pitchFamily="34" charset="0"/>
            <a:cs typeface="Arial" panose="020B0604020202020204" pitchFamily="34" charset="0"/>
          </a:endParaRPr>
        </a:p>
      </dgm:t>
    </dgm:pt>
    <dgm:pt modelId="{97A075AF-0E7F-304E-84CE-209FCAAC4881}" type="sibTrans" cxnId="{400F40BD-2AC8-D545-A89A-27040DFF31CE}">
      <dgm:prSet custT="1"/>
      <dgm:spPr/>
      <dgm:t>
        <a:bodyPr/>
        <a:lstStyle/>
        <a:p>
          <a:endParaRPr lang="en-US" sz="1800">
            <a:latin typeface="Arial" panose="020B0604020202020204" pitchFamily="34" charset="0"/>
            <a:cs typeface="Arial" panose="020B0604020202020204" pitchFamily="34" charset="0"/>
          </a:endParaRPr>
        </a:p>
      </dgm:t>
    </dgm:pt>
    <dgm:pt modelId="{BF4699F5-7103-9E40-B0B8-07E2714C2C88}">
      <dgm:prSet phldrT="[Text]" custT="1"/>
      <dgm:spPr/>
      <dgm:t>
        <a:bodyPr/>
        <a:lstStyle/>
        <a:p>
          <a:r>
            <a:rPr lang="en-US" sz="1800" b="1" dirty="0">
              <a:latin typeface="Arial" panose="020B0604020202020204" pitchFamily="34" charset="0"/>
              <a:cs typeface="Arial" panose="020B0604020202020204" pitchFamily="34" charset="0"/>
            </a:rPr>
            <a:t>Check subsamples</a:t>
          </a:r>
        </a:p>
      </dgm:t>
    </dgm:pt>
    <dgm:pt modelId="{ABE87033-9A8E-3C48-BE5C-4A1965D27C1B}" type="parTrans" cxnId="{1AC967F6-0C3F-EA4C-9183-33A13C74EADB}">
      <dgm:prSet/>
      <dgm:spPr/>
      <dgm:t>
        <a:bodyPr/>
        <a:lstStyle/>
        <a:p>
          <a:endParaRPr lang="en-US" sz="1800">
            <a:latin typeface="Arial" panose="020B0604020202020204" pitchFamily="34" charset="0"/>
            <a:cs typeface="Arial" panose="020B0604020202020204" pitchFamily="34" charset="0"/>
          </a:endParaRPr>
        </a:p>
      </dgm:t>
    </dgm:pt>
    <dgm:pt modelId="{6088EF05-D8DB-4045-A7F5-83143E543730}" type="sibTrans" cxnId="{1AC967F6-0C3F-EA4C-9183-33A13C74EADB}">
      <dgm:prSet custT="1"/>
      <dgm:spPr/>
      <dgm:t>
        <a:bodyPr/>
        <a:lstStyle/>
        <a:p>
          <a:endParaRPr lang="en-US" sz="1800">
            <a:latin typeface="Arial" panose="020B0604020202020204" pitchFamily="34" charset="0"/>
            <a:cs typeface="Arial" panose="020B0604020202020204" pitchFamily="34" charset="0"/>
          </a:endParaRPr>
        </a:p>
      </dgm:t>
    </dgm:pt>
    <dgm:pt modelId="{AE7B79FB-5929-9A4F-BF23-BE93B7EA7CD8}">
      <dgm:prSet phldrT="[Text]" custT="1"/>
      <dgm:spPr/>
      <dgm:t>
        <a:bodyPr/>
        <a:lstStyle/>
        <a:p>
          <a:r>
            <a:rPr lang="en-US" sz="1800" b="1" dirty="0">
              <a:latin typeface="Arial" panose="020B0604020202020204" pitchFamily="34" charset="0"/>
              <a:cs typeface="Arial" panose="020B0604020202020204" pitchFamily="34" charset="0"/>
            </a:rPr>
            <a:t>Document decisions</a:t>
          </a:r>
        </a:p>
      </dgm:t>
    </dgm:pt>
    <dgm:pt modelId="{C27F79AA-4303-4C41-9AA2-76530B1FFEC4}" type="parTrans" cxnId="{4676C1E4-501E-A748-A446-08F86F74EC94}">
      <dgm:prSet/>
      <dgm:spPr/>
      <dgm:t>
        <a:bodyPr/>
        <a:lstStyle/>
        <a:p>
          <a:endParaRPr lang="en-US" sz="1800">
            <a:latin typeface="Arial" panose="020B0604020202020204" pitchFamily="34" charset="0"/>
            <a:cs typeface="Arial" panose="020B0604020202020204" pitchFamily="34" charset="0"/>
          </a:endParaRPr>
        </a:p>
      </dgm:t>
    </dgm:pt>
    <dgm:pt modelId="{3DFE29E3-5E08-C149-8859-9510C06B1DC9}" type="sibTrans" cxnId="{4676C1E4-501E-A748-A446-08F86F74EC94}">
      <dgm:prSet custT="1"/>
      <dgm:spPr/>
      <dgm:t>
        <a:bodyPr/>
        <a:lstStyle/>
        <a:p>
          <a:endParaRPr lang="en-US" sz="1800">
            <a:latin typeface="Arial" panose="020B0604020202020204" pitchFamily="34" charset="0"/>
            <a:cs typeface="Arial" panose="020B0604020202020204" pitchFamily="34" charset="0"/>
          </a:endParaRPr>
        </a:p>
      </dgm:t>
    </dgm:pt>
    <dgm:pt modelId="{CBEBD66A-BA23-4043-BFC2-62895A776D7F}">
      <dgm:prSet phldrT="[Text]" custT="1"/>
      <dgm:spPr/>
      <dgm:t>
        <a:bodyPr/>
        <a:lstStyle/>
        <a:p>
          <a:r>
            <a:rPr lang="en-US" sz="1800" dirty="0">
              <a:latin typeface="Arial" panose="020B0604020202020204" pitchFamily="34" charset="0"/>
              <a:cs typeface="Arial" panose="020B0604020202020204" pitchFamily="34" charset="0"/>
            </a:rPr>
            <a:t>Create a sample indicator.</a:t>
          </a:r>
        </a:p>
      </dgm:t>
    </dgm:pt>
    <dgm:pt modelId="{7CA873F6-BFE3-5340-86FC-F66282F86198}" type="parTrans" cxnId="{BC7B2500-0D5B-2749-A2F7-729635954D7F}">
      <dgm:prSet/>
      <dgm:spPr/>
      <dgm:t>
        <a:bodyPr/>
        <a:lstStyle/>
        <a:p>
          <a:endParaRPr lang="en-US" sz="1800">
            <a:latin typeface="Arial" panose="020B0604020202020204" pitchFamily="34" charset="0"/>
            <a:cs typeface="Arial" panose="020B0604020202020204" pitchFamily="34" charset="0"/>
          </a:endParaRPr>
        </a:p>
      </dgm:t>
    </dgm:pt>
    <dgm:pt modelId="{84F57D2F-0748-D94A-9F47-001650E4D75B}" type="sibTrans" cxnId="{BC7B2500-0D5B-2749-A2F7-729635954D7F}">
      <dgm:prSet/>
      <dgm:spPr/>
      <dgm:t>
        <a:bodyPr/>
        <a:lstStyle/>
        <a:p>
          <a:endParaRPr lang="en-US" sz="1800">
            <a:latin typeface="Arial" panose="020B0604020202020204" pitchFamily="34" charset="0"/>
            <a:cs typeface="Arial" panose="020B0604020202020204" pitchFamily="34" charset="0"/>
          </a:endParaRPr>
        </a:p>
      </dgm:t>
    </dgm:pt>
    <dgm:pt modelId="{4D9F9A2F-4F5A-2A41-8059-2FAB46E790B7}">
      <dgm:prSet phldrT="[Text]" custT="1"/>
      <dgm:spPr/>
      <dgm:t>
        <a:bodyPr/>
        <a:lstStyle/>
        <a:p>
          <a:r>
            <a:rPr lang="en-US" sz="1800" dirty="0">
              <a:latin typeface="Arial" panose="020B0604020202020204" pitchFamily="34" charset="0"/>
              <a:cs typeface="Arial" panose="020B0604020202020204" pitchFamily="34" charset="0"/>
            </a:rPr>
            <a:t>Generate results.</a:t>
          </a:r>
        </a:p>
      </dgm:t>
    </dgm:pt>
    <dgm:pt modelId="{DC9CCF15-EF52-BF4B-BE08-083438CFF532}" type="parTrans" cxnId="{432538A8-2AFE-9148-ABC7-5685DFE348B0}">
      <dgm:prSet/>
      <dgm:spPr/>
      <dgm:t>
        <a:bodyPr/>
        <a:lstStyle/>
        <a:p>
          <a:endParaRPr lang="en-US" sz="1800">
            <a:latin typeface="Arial" panose="020B0604020202020204" pitchFamily="34" charset="0"/>
            <a:cs typeface="Arial" panose="020B0604020202020204" pitchFamily="34" charset="0"/>
          </a:endParaRPr>
        </a:p>
      </dgm:t>
    </dgm:pt>
    <dgm:pt modelId="{60A3C601-97EF-E64C-A6AF-B0A497AEA269}" type="sibTrans" cxnId="{432538A8-2AFE-9148-ABC7-5685DFE348B0}">
      <dgm:prSet/>
      <dgm:spPr/>
      <dgm:t>
        <a:bodyPr/>
        <a:lstStyle/>
        <a:p>
          <a:endParaRPr lang="en-US" sz="1800">
            <a:latin typeface="Arial" panose="020B0604020202020204" pitchFamily="34" charset="0"/>
            <a:cs typeface="Arial" panose="020B0604020202020204" pitchFamily="34" charset="0"/>
          </a:endParaRPr>
        </a:p>
      </dgm:t>
    </dgm:pt>
    <dgm:pt modelId="{A27525B5-F0E6-CE49-BFEE-297AAB3ECE20}">
      <dgm:prSet phldrT="[Text]" custT="1"/>
      <dgm:spPr/>
      <dgm:t>
        <a:bodyPr/>
        <a:lstStyle/>
        <a:p>
          <a:r>
            <a:rPr lang="en-US" sz="1800" dirty="0">
              <a:latin typeface="Arial" panose="020B0604020202020204" pitchFamily="34" charset="0"/>
              <a:cs typeface="Arial" panose="020B0604020202020204" pitchFamily="34" charset="0"/>
            </a:rPr>
            <a:t>Use </a:t>
          </a:r>
          <a:r>
            <a:rPr lang="en-US" sz="1800" dirty="0" err="1">
              <a:latin typeface="Arial" panose="020B0604020202020204" pitchFamily="34" charset="0"/>
              <a:cs typeface="Arial" panose="020B0604020202020204" pitchFamily="34" charset="0"/>
            </a:rPr>
            <a:t>disclosure_check</a:t>
          </a:r>
          <a:endParaRPr lang="en-US" sz="1800" dirty="0">
            <a:latin typeface="Arial" panose="020B0604020202020204" pitchFamily="34" charset="0"/>
            <a:cs typeface="Arial" panose="020B0604020202020204" pitchFamily="34" charset="0"/>
          </a:endParaRPr>
        </a:p>
      </dgm:t>
    </dgm:pt>
    <dgm:pt modelId="{7DF6EA4D-B226-514E-B7F4-B435DF183567}" type="parTrans" cxnId="{E6FA530C-08E6-CF40-B926-966A07C2378C}">
      <dgm:prSet/>
      <dgm:spPr/>
      <dgm:t>
        <a:bodyPr/>
        <a:lstStyle/>
        <a:p>
          <a:endParaRPr lang="en-US" sz="1800">
            <a:latin typeface="Arial" panose="020B0604020202020204" pitchFamily="34" charset="0"/>
            <a:cs typeface="Arial" panose="020B0604020202020204" pitchFamily="34" charset="0"/>
          </a:endParaRPr>
        </a:p>
      </dgm:t>
    </dgm:pt>
    <dgm:pt modelId="{7775BAD0-F55B-754B-9C06-6B22EAA375C6}" type="sibTrans" cxnId="{E6FA530C-08E6-CF40-B926-966A07C2378C}">
      <dgm:prSet/>
      <dgm:spPr/>
      <dgm:t>
        <a:bodyPr/>
        <a:lstStyle/>
        <a:p>
          <a:endParaRPr lang="en-US" sz="1800">
            <a:latin typeface="Arial" panose="020B0604020202020204" pitchFamily="34" charset="0"/>
            <a:cs typeface="Arial" panose="020B0604020202020204" pitchFamily="34" charset="0"/>
          </a:endParaRPr>
        </a:p>
      </dgm:t>
    </dgm:pt>
    <dgm:pt modelId="{60235120-E2F0-7D45-980A-618C601CC4AF}">
      <dgm:prSet phldrT="[Text]" custT="1"/>
      <dgm:spPr/>
      <dgm:t>
        <a:bodyPr/>
        <a:lstStyle/>
        <a:p>
          <a:r>
            <a:rPr lang="en-US" sz="1800" dirty="0">
              <a:latin typeface="Arial" panose="020B0604020202020204" pitchFamily="34" charset="0"/>
              <a:cs typeface="Arial" panose="020B0604020202020204" pitchFamily="34" charset="0"/>
            </a:rPr>
            <a:t>Use </a:t>
          </a:r>
          <a:r>
            <a:rPr lang="en-US" sz="1800" dirty="0" err="1">
              <a:latin typeface="Arial" panose="020B0604020202020204" pitchFamily="34" charset="0"/>
              <a:cs typeface="Arial" panose="020B0604020202020204" pitchFamily="34" charset="0"/>
            </a:rPr>
            <a:t>disclosure_check</a:t>
          </a:r>
          <a:r>
            <a:rPr lang="en-US" sz="1800" dirty="0">
              <a:latin typeface="Arial" panose="020B0604020202020204" pitchFamily="34" charset="0"/>
              <a:cs typeface="Arial" panose="020B0604020202020204" pitchFamily="34" charset="0"/>
            </a:rPr>
            <a:t> on each</a:t>
          </a:r>
        </a:p>
      </dgm:t>
    </dgm:pt>
    <dgm:pt modelId="{A8DBE66D-300A-8847-8BC0-0141761EE9AB}" type="parTrans" cxnId="{AB4C3414-6FED-5B4A-B8A7-033AD32553C5}">
      <dgm:prSet/>
      <dgm:spPr/>
      <dgm:t>
        <a:bodyPr/>
        <a:lstStyle/>
        <a:p>
          <a:endParaRPr lang="en-US" sz="1800">
            <a:latin typeface="Arial" panose="020B0604020202020204" pitchFamily="34" charset="0"/>
            <a:cs typeface="Arial" panose="020B0604020202020204" pitchFamily="34" charset="0"/>
          </a:endParaRPr>
        </a:p>
      </dgm:t>
    </dgm:pt>
    <dgm:pt modelId="{9407794A-3F22-E14F-B6EA-49EC3C13BFDA}" type="sibTrans" cxnId="{AB4C3414-6FED-5B4A-B8A7-033AD32553C5}">
      <dgm:prSet/>
      <dgm:spPr/>
      <dgm:t>
        <a:bodyPr/>
        <a:lstStyle/>
        <a:p>
          <a:endParaRPr lang="en-US" sz="1800">
            <a:latin typeface="Arial" panose="020B0604020202020204" pitchFamily="34" charset="0"/>
            <a:cs typeface="Arial" panose="020B0604020202020204" pitchFamily="34" charset="0"/>
          </a:endParaRPr>
        </a:p>
      </dgm:t>
    </dgm:pt>
    <dgm:pt modelId="{9D422E94-5063-4D4B-922E-05B83915D145}">
      <dgm:prSet phldrT="[Text]" custT="1"/>
      <dgm:spPr/>
      <dgm:t>
        <a:bodyPr/>
        <a:lstStyle/>
        <a:p>
          <a:r>
            <a:rPr lang="en-US" sz="1800" b="1" dirty="0">
              <a:latin typeface="Arial" panose="020B0604020202020204" pitchFamily="34" charset="0"/>
              <a:cs typeface="Arial" panose="020B0604020202020204" pitchFamily="34" charset="0"/>
            </a:rPr>
            <a:t>Check implicit samples</a:t>
          </a:r>
        </a:p>
      </dgm:t>
    </dgm:pt>
    <dgm:pt modelId="{95528F21-0234-D147-800C-8C1441C1BD93}" type="parTrans" cxnId="{95CFE2E6-FFF7-3342-BD9D-AD9F20E5E484}">
      <dgm:prSet/>
      <dgm:spPr/>
      <dgm:t>
        <a:bodyPr/>
        <a:lstStyle/>
        <a:p>
          <a:endParaRPr lang="en-US" sz="1800">
            <a:latin typeface="Arial" panose="020B0604020202020204" pitchFamily="34" charset="0"/>
            <a:cs typeface="Arial" panose="020B0604020202020204" pitchFamily="34" charset="0"/>
          </a:endParaRPr>
        </a:p>
      </dgm:t>
    </dgm:pt>
    <dgm:pt modelId="{C3DC7EAE-0067-BA46-9458-A7E04B15972C}" type="sibTrans" cxnId="{95CFE2E6-FFF7-3342-BD9D-AD9F20E5E484}">
      <dgm:prSet custT="1"/>
      <dgm:spPr/>
      <dgm:t>
        <a:bodyPr/>
        <a:lstStyle/>
        <a:p>
          <a:endParaRPr lang="en-US" sz="1800">
            <a:latin typeface="Arial" panose="020B0604020202020204" pitchFamily="34" charset="0"/>
            <a:cs typeface="Arial" panose="020B0604020202020204" pitchFamily="34" charset="0"/>
          </a:endParaRPr>
        </a:p>
      </dgm:t>
    </dgm:pt>
    <dgm:pt modelId="{78932672-BBB3-CB4C-9798-1B2EE2490FF7}">
      <dgm:prSet phldrT="[Text]" custT="1"/>
      <dgm:spPr/>
      <dgm:t>
        <a:bodyPr/>
        <a:lstStyle/>
        <a:p>
          <a:r>
            <a:rPr lang="en-US" sz="1800" dirty="0">
              <a:latin typeface="Arial" panose="020B0604020202020204" pitchFamily="34" charset="0"/>
              <a:cs typeface="Arial" panose="020B0604020202020204" pitchFamily="34" charset="0"/>
            </a:rPr>
            <a:t>Use </a:t>
          </a:r>
          <a:r>
            <a:rPr lang="en-US" sz="1800" dirty="0" err="1">
              <a:latin typeface="Arial" panose="020B0604020202020204" pitchFamily="34" charset="0"/>
              <a:cs typeface="Arial" panose="020B0604020202020204" pitchFamily="34" charset="0"/>
            </a:rPr>
            <a:t>check_implicit</a:t>
          </a:r>
          <a:endParaRPr lang="en-US" sz="1800" dirty="0">
            <a:latin typeface="Arial" panose="020B0604020202020204" pitchFamily="34" charset="0"/>
            <a:cs typeface="Arial" panose="020B0604020202020204" pitchFamily="34" charset="0"/>
          </a:endParaRPr>
        </a:p>
      </dgm:t>
    </dgm:pt>
    <dgm:pt modelId="{9466EE67-14FC-B642-8151-E0485D18B800}" type="parTrans" cxnId="{2C5ECBD3-06FE-CE4F-BB1B-95A3D356B4EE}">
      <dgm:prSet/>
      <dgm:spPr/>
      <dgm:t>
        <a:bodyPr/>
        <a:lstStyle/>
        <a:p>
          <a:endParaRPr lang="en-US" sz="1800">
            <a:latin typeface="Arial" panose="020B0604020202020204" pitchFamily="34" charset="0"/>
            <a:cs typeface="Arial" panose="020B0604020202020204" pitchFamily="34" charset="0"/>
          </a:endParaRPr>
        </a:p>
      </dgm:t>
    </dgm:pt>
    <dgm:pt modelId="{117147C9-36EA-F94C-8356-1309B40478CD}" type="sibTrans" cxnId="{2C5ECBD3-06FE-CE4F-BB1B-95A3D356B4EE}">
      <dgm:prSet/>
      <dgm:spPr/>
      <dgm:t>
        <a:bodyPr/>
        <a:lstStyle/>
        <a:p>
          <a:endParaRPr lang="en-US" sz="1800">
            <a:latin typeface="Arial" panose="020B0604020202020204" pitchFamily="34" charset="0"/>
            <a:cs typeface="Arial" panose="020B0604020202020204" pitchFamily="34" charset="0"/>
          </a:endParaRPr>
        </a:p>
      </dgm:t>
    </dgm:pt>
    <dgm:pt modelId="{65F2BF52-ACAB-DB43-AEC1-C28DE6F42590}">
      <dgm:prSet phldrT="[Text]" custT="1"/>
      <dgm:spPr/>
      <dgm:t>
        <a:bodyPr/>
        <a:lstStyle/>
        <a:p>
          <a:r>
            <a:rPr lang="en-US" sz="1800" b="1" dirty="0">
              <a:latin typeface="Arial" panose="020B0604020202020204" pitchFamily="34" charset="0"/>
              <a:cs typeface="Arial" panose="020B0604020202020204" pitchFamily="34" charset="0"/>
            </a:rPr>
            <a:t>Address problems</a:t>
          </a:r>
        </a:p>
      </dgm:t>
    </dgm:pt>
    <dgm:pt modelId="{E6F38202-135D-E546-A6C1-0C117A9B13FE}" type="parTrans" cxnId="{F9AFDFC1-4470-F640-B333-C85569409F72}">
      <dgm:prSet/>
      <dgm:spPr/>
      <dgm:t>
        <a:bodyPr/>
        <a:lstStyle/>
        <a:p>
          <a:endParaRPr lang="en-US" sz="1800">
            <a:latin typeface="Arial" panose="020B0604020202020204" pitchFamily="34" charset="0"/>
            <a:cs typeface="Arial" panose="020B0604020202020204" pitchFamily="34" charset="0"/>
          </a:endParaRPr>
        </a:p>
      </dgm:t>
    </dgm:pt>
    <dgm:pt modelId="{895FECDA-625B-6648-9618-FC8C55ACD918}" type="sibTrans" cxnId="{F9AFDFC1-4470-F640-B333-C85569409F72}">
      <dgm:prSet custT="1"/>
      <dgm:spPr/>
      <dgm:t>
        <a:bodyPr/>
        <a:lstStyle/>
        <a:p>
          <a:endParaRPr lang="en-US" sz="1800">
            <a:latin typeface="Arial" panose="020B0604020202020204" pitchFamily="34" charset="0"/>
            <a:cs typeface="Arial" panose="020B0604020202020204" pitchFamily="34" charset="0"/>
          </a:endParaRPr>
        </a:p>
      </dgm:t>
    </dgm:pt>
    <dgm:pt modelId="{EE79C9CF-7F52-6E49-B33A-9C9CD34F14B2}">
      <dgm:prSet phldrT="[Text]" custT="1"/>
      <dgm:spPr/>
      <dgm:t>
        <a:bodyPr/>
        <a:lstStyle/>
        <a:p>
          <a:r>
            <a:rPr lang="en-US" sz="1800" dirty="0">
              <a:latin typeface="Arial" panose="020B0604020202020204" pitchFamily="34" charset="0"/>
              <a:cs typeface="Arial" panose="020B0604020202020204" pitchFamily="34" charset="0"/>
            </a:rPr>
            <a:t>Suppress/ collapse/ aggregate</a:t>
          </a:r>
        </a:p>
      </dgm:t>
    </dgm:pt>
    <dgm:pt modelId="{D6663967-30CB-284F-A406-2D80A4FDC6AE}" type="parTrans" cxnId="{76553820-B882-3E42-B3F9-8ADB227E9B41}">
      <dgm:prSet/>
      <dgm:spPr/>
      <dgm:t>
        <a:bodyPr/>
        <a:lstStyle/>
        <a:p>
          <a:endParaRPr lang="en-US" sz="1800">
            <a:latin typeface="Arial" panose="020B0604020202020204" pitchFamily="34" charset="0"/>
            <a:cs typeface="Arial" panose="020B0604020202020204" pitchFamily="34" charset="0"/>
          </a:endParaRPr>
        </a:p>
      </dgm:t>
    </dgm:pt>
    <dgm:pt modelId="{9D874487-B921-2D40-B8B0-1609BCAEE17C}" type="sibTrans" cxnId="{76553820-B882-3E42-B3F9-8ADB227E9B41}">
      <dgm:prSet/>
      <dgm:spPr/>
      <dgm:t>
        <a:bodyPr/>
        <a:lstStyle/>
        <a:p>
          <a:endParaRPr lang="en-US" sz="1800">
            <a:latin typeface="Arial" panose="020B0604020202020204" pitchFamily="34" charset="0"/>
            <a:cs typeface="Arial" panose="020B0604020202020204" pitchFamily="34" charset="0"/>
          </a:endParaRPr>
        </a:p>
      </dgm:t>
    </dgm:pt>
    <dgm:pt modelId="{278602A5-1AB2-6D4D-BE63-7E63856A19EC}">
      <dgm:prSet phldrT="[Text]" custT="1"/>
      <dgm:spPr/>
      <dgm:t>
        <a:bodyPr/>
        <a:lstStyle/>
        <a:p>
          <a:r>
            <a:rPr lang="en-US" sz="1800" dirty="0">
              <a:latin typeface="Arial" panose="020B0604020202020204" pitchFamily="34" charset="0"/>
              <a:cs typeface="Arial" panose="020B0604020202020204" pitchFamily="34" charset="0"/>
            </a:rPr>
            <a:t>Create audit trail</a:t>
          </a:r>
        </a:p>
      </dgm:t>
    </dgm:pt>
    <dgm:pt modelId="{B8A9BC9B-47E5-1F47-8DB1-3C6CF2AD823F}" type="parTrans" cxnId="{884522ED-C66B-1F4F-B87E-A1049F1DF88A}">
      <dgm:prSet/>
      <dgm:spPr/>
      <dgm:t>
        <a:bodyPr/>
        <a:lstStyle/>
        <a:p>
          <a:endParaRPr lang="en-US" sz="1800">
            <a:latin typeface="Arial" panose="020B0604020202020204" pitchFamily="34" charset="0"/>
            <a:cs typeface="Arial" panose="020B0604020202020204" pitchFamily="34" charset="0"/>
          </a:endParaRPr>
        </a:p>
      </dgm:t>
    </dgm:pt>
    <dgm:pt modelId="{D8D994AF-CBBA-6D47-9C12-499BE234B9CA}" type="sibTrans" cxnId="{884522ED-C66B-1F4F-B87E-A1049F1DF88A}">
      <dgm:prSet/>
      <dgm:spPr/>
      <dgm:t>
        <a:bodyPr/>
        <a:lstStyle/>
        <a:p>
          <a:endParaRPr lang="en-US" sz="1800">
            <a:latin typeface="Arial" panose="020B0604020202020204" pitchFamily="34" charset="0"/>
            <a:cs typeface="Arial" panose="020B0604020202020204" pitchFamily="34" charset="0"/>
          </a:endParaRPr>
        </a:p>
      </dgm:t>
    </dgm:pt>
    <dgm:pt modelId="{15FDE400-C15D-7845-97F4-0AFDFE6E3949}">
      <dgm:prSet phldrT="[Text]" custT="1"/>
      <dgm:spPr/>
      <dgm:t>
        <a:bodyPr/>
        <a:lstStyle/>
        <a:p>
          <a:r>
            <a:rPr lang="en-US" sz="1800" b="1" dirty="0">
              <a:latin typeface="Arial" panose="020B0604020202020204" pitchFamily="34" charset="0"/>
              <a:cs typeface="Arial" panose="020B0604020202020204" pitchFamily="34" charset="0"/>
            </a:rPr>
            <a:t>Export safe results</a:t>
          </a:r>
        </a:p>
      </dgm:t>
    </dgm:pt>
    <dgm:pt modelId="{7BA21B3F-EF50-164B-9509-06D5EBDF365B}" type="parTrans" cxnId="{B20B8E92-C071-AC45-89C8-F3A48FEDEEAB}">
      <dgm:prSet/>
      <dgm:spPr/>
      <dgm:t>
        <a:bodyPr/>
        <a:lstStyle/>
        <a:p>
          <a:endParaRPr lang="en-US" sz="1800">
            <a:latin typeface="Arial" panose="020B0604020202020204" pitchFamily="34" charset="0"/>
            <a:cs typeface="Arial" panose="020B0604020202020204" pitchFamily="34" charset="0"/>
          </a:endParaRPr>
        </a:p>
      </dgm:t>
    </dgm:pt>
    <dgm:pt modelId="{3DE5881A-8C3B-3A42-83C7-EFEF45B2EBDA}" type="sibTrans" cxnId="{B20B8E92-C071-AC45-89C8-F3A48FEDEEAB}">
      <dgm:prSet/>
      <dgm:spPr/>
      <dgm:t>
        <a:bodyPr/>
        <a:lstStyle/>
        <a:p>
          <a:endParaRPr lang="en-US" sz="1800">
            <a:latin typeface="Arial" panose="020B0604020202020204" pitchFamily="34" charset="0"/>
            <a:cs typeface="Arial" panose="020B0604020202020204" pitchFamily="34" charset="0"/>
          </a:endParaRPr>
        </a:p>
      </dgm:t>
    </dgm:pt>
    <dgm:pt modelId="{704EC385-7DD6-0246-BD51-E7152EA823AD}">
      <dgm:prSet phldrT="[Text]" custT="1"/>
      <dgm:spPr/>
      <dgm:t>
        <a:bodyPr/>
        <a:lstStyle/>
        <a:p>
          <a:r>
            <a:rPr lang="en-US" sz="1800" dirty="0">
              <a:latin typeface="Arial" panose="020B0604020202020204" pitchFamily="34" charset="0"/>
              <a:cs typeface="Arial" panose="020B0604020202020204" pitchFamily="34" charset="0"/>
            </a:rPr>
            <a:t>Release approved output.</a:t>
          </a:r>
        </a:p>
      </dgm:t>
    </dgm:pt>
    <dgm:pt modelId="{5254F9C1-F759-584A-8C1A-1DB7E0539A18}" type="parTrans" cxnId="{E74E0EF7-F916-694E-A71E-B0A8BE156C20}">
      <dgm:prSet/>
      <dgm:spPr/>
      <dgm:t>
        <a:bodyPr/>
        <a:lstStyle/>
        <a:p>
          <a:endParaRPr lang="en-US" sz="1800">
            <a:latin typeface="Arial" panose="020B0604020202020204" pitchFamily="34" charset="0"/>
            <a:cs typeface="Arial" panose="020B0604020202020204" pitchFamily="34" charset="0"/>
          </a:endParaRPr>
        </a:p>
      </dgm:t>
    </dgm:pt>
    <dgm:pt modelId="{033C60C9-BD05-5143-AB95-5ECC78D87C84}" type="sibTrans" cxnId="{E74E0EF7-F916-694E-A71E-B0A8BE156C20}">
      <dgm:prSet/>
      <dgm:spPr/>
      <dgm:t>
        <a:bodyPr/>
        <a:lstStyle/>
        <a:p>
          <a:endParaRPr lang="en-US" sz="1800">
            <a:latin typeface="Arial" panose="020B0604020202020204" pitchFamily="34" charset="0"/>
            <a:cs typeface="Arial" panose="020B0604020202020204" pitchFamily="34" charset="0"/>
          </a:endParaRPr>
        </a:p>
      </dgm:t>
    </dgm:pt>
    <dgm:pt modelId="{39FE10FD-FAA3-AE47-BF53-9500BFFF2BDE}" type="pres">
      <dgm:prSet presAssocID="{55062F18-8081-434E-83C8-B6CDB8527DAF}" presName="diagram" presStyleCnt="0">
        <dgm:presLayoutVars>
          <dgm:dir/>
          <dgm:resizeHandles val="exact"/>
        </dgm:presLayoutVars>
      </dgm:prSet>
      <dgm:spPr/>
    </dgm:pt>
    <dgm:pt modelId="{46974187-11E4-1148-BD42-9216215506E7}" type="pres">
      <dgm:prSet presAssocID="{D185477A-C370-E54F-A0E2-1E4AC34538C4}" presName="node" presStyleLbl="node1" presStyleIdx="0" presStyleCnt="8" custScaleY="140365">
        <dgm:presLayoutVars>
          <dgm:bulletEnabled val="1"/>
        </dgm:presLayoutVars>
      </dgm:prSet>
      <dgm:spPr/>
    </dgm:pt>
    <dgm:pt modelId="{87043736-1D78-DE42-A77C-BCB3F77BB628}" type="pres">
      <dgm:prSet presAssocID="{6D3ED87B-0022-E64D-A19E-CD1CCD54A586}" presName="sibTrans" presStyleLbl="sibTrans2D1" presStyleIdx="0" presStyleCnt="7"/>
      <dgm:spPr/>
    </dgm:pt>
    <dgm:pt modelId="{B4AEB86A-680A-0F49-B018-941F7055726A}" type="pres">
      <dgm:prSet presAssocID="{6D3ED87B-0022-E64D-A19E-CD1CCD54A586}" presName="connectorText" presStyleLbl="sibTrans2D1" presStyleIdx="0" presStyleCnt="7"/>
      <dgm:spPr/>
    </dgm:pt>
    <dgm:pt modelId="{F6C5299A-AF40-C841-86E2-3451EA79246A}" type="pres">
      <dgm:prSet presAssocID="{8F06EB57-B94F-5143-9CE9-DCB83DE325A3}" presName="node" presStyleLbl="node1" presStyleIdx="1" presStyleCnt="8" custScaleY="140365">
        <dgm:presLayoutVars>
          <dgm:bulletEnabled val="1"/>
        </dgm:presLayoutVars>
      </dgm:prSet>
      <dgm:spPr/>
    </dgm:pt>
    <dgm:pt modelId="{CDA11822-DED8-674D-AE5C-E17698013386}" type="pres">
      <dgm:prSet presAssocID="{C345CEA6-EB26-DA44-B602-B4D4F3A0BE1B}" presName="sibTrans" presStyleLbl="sibTrans2D1" presStyleIdx="1" presStyleCnt="7"/>
      <dgm:spPr/>
    </dgm:pt>
    <dgm:pt modelId="{A31DE1CD-30C7-CB4F-9143-B36924248918}" type="pres">
      <dgm:prSet presAssocID="{C345CEA6-EB26-DA44-B602-B4D4F3A0BE1B}" presName="connectorText" presStyleLbl="sibTrans2D1" presStyleIdx="1" presStyleCnt="7"/>
      <dgm:spPr/>
    </dgm:pt>
    <dgm:pt modelId="{EAE5BFF9-518C-2149-A658-8189065E9661}" type="pres">
      <dgm:prSet presAssocID="{923CC297-36F2-F046-962B-1BCC11F9AD8A}" presName="node" presStyleLbl="node1" presStyleIdx="2" presStyleCnt="8" custScaleY="142280">
        <dgm:presLayoutVars>
          <dgm:bulletEnabled val="1"/>
        </dgm:presLayoutVars>
      </dgm:prSet>
      <dgm:spPr/>
    </dgm:pt>
    <dgm:pt modelId="{219305BE-9B30-F647-B864-29AE56992BA9}" type="pres">
      <dgm:prSet presAssocID="{97A075AF-0E7F-304E-84CE-209FCAAC4881}" presName="sibTrans" presStyleLbl="sibTrans2D1" presStyleIdx="2" presStyleCnt="7"/>
      <dgm:spPr/>
    </dgm:pt>
    <dgm:pt modelId="{120BD915-6358-D54E-98B2-F68AA8E71DE5}" type="pres">
      <dgm:prSet presAssocID="{97A075AF-0E7F-304E-84CE-209FCAAC4881}" presName="connectorText" presStyleLbl="sibTrans2D1" presStyleIdx="2" presStyleCnt="7"/>
      <dgm:spPr/>
    </dgm:pt>
    <dgm:pt modelId="{7D68CF10-3714-A447-8CF2-326D418B59FA}" type="pres">
      <dgm:prSet presAssocID="{BF4699F5-7103-9E40-B0B8-07E2714C2C88}" presName="node" presStyleLbl="node1" presStyleIdx="3" presStyleCnt="8" custScaleY="144195">
        <dgm:presLayoutVars>
          <dgm:bulletEnabled val="1"/>
        </dgm:presLayoutVars>
      </dgm:prSet>
      <dgm:spPr/>
    </dgm:pt>
    <dgm:pt modelId="{9885886B-4173-3D47-A143-E7827D764D1B}" type="pres">
      <dgm:prSet presAssocID="{6088EF05-D8DB-4045-A7F5-83143E543730}" presName="sibTrans" presStyleLbl="sibTrans2D1" presStyleIdx="3" presStyleCnt="7"/>
      <dgm:spPr/>
    </dgm:pt>
    <dgm:pt modelId="{2487BCEA-E88B-F345-9A9F-B7233FB59FCF}" type="pres">
      <dgm:prSet presAssocID="{6088EF05-D8DB-4045-A7F5-83143E543730}" presName="connectorText" presStyleLbl="sibTrans2D1" presStyleIdx="3" presStyleCnt="7"/>
      <dgm:spPr/>
    </dgm:pt>
    <dgm:pt modelId="{CDDE67EC-C1EF-5249-9771-0729B0AE3072}" type="pres">
      <dgm:prSet presAssocID="{9D422E94-5063-4D4B-922E-05B83915D145}" presName="node" presStyleLbl="node1" presStyleIdx="4" presStyleCnt="8" custScaleY="130515">
        <dgm:presLayoutVars>
          <dgm:bulletEnabled val="1"/>
        </dgm:presLayoutVars>
      </dgm:prSet>
      <dgm:spPr/>
    </dgm:pt>
    <dgm:pt modelId="{68619AE8-2F76-FB48-BD5F-3E3AC1187C6E}" type="pres">
      <dgm:prSet presAssocID="{C3DC7EAE-0067-BA46-9458-A7E04B15972C}" presName="sibTrans" presStyleLbl="sibTrans2D1" presStyleIdx="4" presStyleCnt="7"/>
      <dgm:spPr/>
    </dgm:pt>
    <dgm:pt modelId="{BCE97D66-0F27-B241-A83F-925B43411C4D}" type="pres">
      <dgm:prSet presAssocID="{C3DC7EAE-0067-BA46-9458-A7E04B15972C}" presName="connectorText" presStyleLbl="sibTrans2D1" presStyleIdx="4" presStyleCnt="7"/>
      <dgm:spPr/>
    </dgm:pt>
    <dgm:pt modelId="{07BC3A7A-3503-C044-8492-F3EB65AEC2B5}" type="pres">
      <dgm:prSet presAssocID="{65F2BF52-ACAB-DB43-AEC1-C28DE6F42590}" presName="node" presStyleLbl="node1" presStyleIdx="5" presStyleCnt="8" custScaleY="136408">
        <dgm:presLayoutVars>
          <dgm:bulletEnabled val="1"/>
        </dgm:presLayoutVars>
      </dgm:prSet>
      <dgm:spPr/>
    </dgm:pt>
    <dgm:pt modelId="{2D45EB85-6880-BF4C-851A-0DF58AC8D331}" type="pres">
      <dgm:prSet presAssocID="{895FECDA-625B-6648-9618-FC8C55ACD918}" presName="sibTrans" presStyleLbl="sibTrans2D1" presStyleIdx="5" presStyleCnt="7"/>
      <dgm:spPr/>
    </dgm:pt>
    <dgm:pt modelId="{B660B763-FC1E-5D45-B030-121547EE7480}" type="pres">
      <dgm:prSet presAssocID="{895FECDA-625B-6648-9618-FC8C55ACD918}" presName="connectorText" presStyleLbl="sibTrans2D1" presStyleIdx="5" presStyleCnt="7"/>
      <dgm:spPr/>
    </dgm:pt>
    <dgm:pt modelId="{1C488853-FE2F-3147-862D-BAB844951BD9}" type="pres">
      <dgm:prSet presAssocID="{AE7B79FB-5929-9A4F-BF23-BE93B7EA7CD8}" presName="node" presStyleLbl="node1" presStyleIdx="6" presStyleCnt="8" custScaleY="128748">
        <dgm:presLayoutVars>
          <dgm:bulletEnabled val="1"/>
        </dgm:presLayoutVars>
      </dgm:prSet>
      <dgm:spPr/>
    </dgm:pt>
    <dgm:pt modelId="{9C627204-CF89-2446-AA58-35C0C47FE6FD}" type="pres">
      <dgm:prSet presAssocID="{3DFE29E3-5E08-C149-8859-9510C06B1DC9}" presName="sibTrans" presStyleLbl="sibTrans2D1" presStyleIdx="6" presStyleCnt="7"/>
      <dgm:spPr/>
    </dgm:pt>
    <dgm:pt modelId="{891670CE-0362-4443-82A4-249CCE4585F6}" type="pres">
      <dgm:prSet presAssocID="{3DFE29E3-5E08-C149-8859-9510C06B1DC9}" presName="connectorText" presStyleLbl="sibTrans2D1" presStyleIdx="6" presStyleCnt="7"/>
      <dgm:spPr/>
    </dgm:pt>
    <dgm:pt modelId="{7E24756D-6F3E-0B45-AF57-244AEFACD16B}" type="pres">
      <dgm:prSet presAssocID="{15FDE400-C15D-7845-97F4-0AFDFE6E3949}" presName="node" presStyleLbl="node1" presStyleIdx="7" presStyleCnt="8" custScaleY="128748">
        <dgm:presLayoutVars>
          <dgm:bulletEnabled val="1"/>
        </dgm:presLayoutVars>
      </dgm:prSet>
      <dgm:spPr/>
    </dgm:pt>
  </dgm:ptLst>
  <dgm:cxnLst>
    <dgm:cxn modelId="{BC7B2500-0D5B-2749-A2F7-729635954D7F}" srcId="{D185477A-C370-E54F-A0E2-1E4AC34538C4}" destId="{CBEBD66A-BA23-4043-BFC2-62895A776D7F}" srcOrd="0" destOrd="0" parTransId="{7CA873F6-BFE3-5340-86FC-F66282F86198}" sibTransId="{84F57D2F-0748-D94A-9F47-001650E4D75B}"/>
    <dgm:cxn modelId="{E6FA530C-08E6-CF40-B926-966A07C2378C}" srcId="{923CC297-36F2-F046-962B-1BCC11F9AD8A}" destId="{A27525B5-F0E6-CE49-BFEE-297AAB3ECE20}" srcOrd="0" destOrd="0" parTransId="{7DF6EA4D-B226-514E-B7F4-B435DF183567}" sibTransId="{7775BAD0-F55B-754B-9C06-6B22EAA375C6}"/>
    <dgm:cxn modelId="{D35E270D-29F9-3D49-B658-66C742A5C444}" type="presOf" srcId="{BF4699F5-7103-9E40-B0B8-07E2714C2C88}" destId="{7D68CF10-3714-A447-8CF2-326D418B59FA}" srcOrd="0" destOrd="0" presId="urn:microsoft.com/office/officeart/2005/8/layout/process5"/>
    <dgm:cxn modelId="{366E7013-08E2-A44A-91BD-8B66810E6E11}" type="presOf" srcId="{97A075AF-0E7F-304E-84CE-209FCAAC4881}" destId="{219305BE-9B30-F647-B864-29AE56992BA9}" srcOrd="0" destOrd="0" presId="urn:microsoft.com/office/officeart/2005/8/layout/process5"/>
    <dgm:cxn modelId="{AB4C3414-6FED-5B4A-B8A7-033AD32553C5}" srcId="{BF4699F5-7103-9E40-B0B8-07E2714C2C88}" destId="{60235120-E2F0-7D45-980A-618C601CC4AF}" srcOrd="0" destOrd="0" parTransId="{A8DBE66D-300A-8847-8BC0-0141761EE9AB}" sibTransId="{9407794A-3F22-E14F-B6EA-49EC3C13BFDA}"/>
    <dgm:cxn modelId="{76553820-B882-3E42-B3F9-8ADB227E9B41}" srcId="{65F2BF52-ACAB-DB43-AEC1-C28DE6F42590}" destId="{EE79C9CF-7F52-6E49-B33A-9C9CD34F14B2}" srcOrd="0" destOrd="0" parTransId="{D6663967-30CB-284F-A406-2D80A4FDC6AE}" sibTransId="{9D874487-B921-2D40-B8B0-1609BCAEE17C}"/>
    <dgm:cxn modelId="{25829022-9C9E-FF4E-BA56-ECD8A52E0AAD}" type="presOf" srcId="{D185477A-C370-E54F-A0E2-1E4AC34538C4}" destId="{46974187-11E4-1148-BD42-9216215506E7}" srcOrd="0" destOrd="0" presId="urn:microsoft.com/office/officeart/2005/8/layout/process5"/>
    <dgm:cxn modelId="{DD6F7A2B-26A3-3F49-A129-BCDEA2F7A9DC}" type="presOf" srcId="{55062F18-8081-434E-83C8-B6CDB8527DAF}" destId="{39FE10FD-FAA3-AE47-BF53-9500BFFF2BDE}" srcOrd="0" destOrd="0" presId="urn:microsoft.com/office/officeart/2005/8/layout/process5"/>
    <dgm:cxn modelId="{32F2A42D-C261-FF4E-92E0-234D6CF759B6}" type="presOf" srcId="{6D3ED87B-0022-E64D-A19E-CD1CCD54A586}" destId="{87043736-1D78-DE42-A77C-BCB3F77BB628}" srcOrd="0" destOrd="0" presId="urn:microsoft.com/office/officeart/2005/8/layout/process5"/>
    <dgm:cxn modelId="{35719936-6057-274C-9AE5-EAA10537DD0E}" type="presOf" srcId="{97A075AF-0E7F-304E-84CE-209FCAAC4881}" destId="{120BD915-6358-D54E-98B2-F68AA8E71DE5}" srcOrd="1" destOrd="0" presId="urn:microsoft.com/office/officeart/2005/8/layout/process5"/>
    <dgm:cxn modelId="{EAA74839-0B05-884E-B1ED-772FBFAA086D}" type="presOf" srcId="{15FDE400-C15D-7845-97F4-0AFDFE6E3949}" destId="{7E24756D-6F3E-0B45-AF57-244AEFACD16B}" srcOrd="0" destOrd="0" presId="urn:microsoft.com/office/officeart/2005/8/layout/process5"/>
    <dgm:cxn modelId="{CFBD8C3E-D488-0642-AA65-168DAEB02F29}" type="presOf" srcId="{6088EF05-D8DB-4045-A7F5-83143E543730}" destId="{9885886B-4173-3D47-A143-E7827D764D1B}" srcOrd="0" destOrd="0" presId="urn:microsoft.com/office/officeart/2005/8/layout/process5"/>
    <dgm:cxn modelId="{847C0A46-5638-014D-BA9E-F3E556BEF1A0}" type="presOf" srcId="{9D422E94-5063-4D4B-922E-05B83915D145}" destId="{CDDE67EC-C1EF-5249-9771-0729B0AE3072}" srcOrd="0" destOrd="0" presId="urn:microsoft.com/office/officeart/2005/8/layout/process5"/>
    <dgm:cxn modelId="{A1922555-564E-E840-9154-0072DD79132E}" type="presOf" srcId="{CBEBD66A-BA23-4043-BFC2-62895A776D7F}" destId="{46974187-11E4-1148-BD42-9216215506E7}" srcOrd="0" destOrd="1" presId="urn:microsoft.com/office/officeart/2005/8/layout/process5"/>
    <dgm:cxn modelId="{A5A6C65A-A1F5-FA4B-8902-2CCB3B4C13CD}" type="presOf" srcId="{4D9F9A2F-4F5A-2A41-8059-2FAB46E790B7}" destId="{F6C5299A-AF40-C841-86E2-3451EA79246A}" srcOrd="0" destOrd="1" presId="urn:microsoft.com/office/officeart/2005/8/layout/process5"/>
    <dgm:cxn modelId="{7984DD5B-C425-724C-BCA6-0EDDF0F71B8E}" type="presOf" srcId="{60235120-E2F0-7D45-980A-618C601CC4AF}" destId="{7D68CF10-3714-A447-8CF2-326D418B59FA}" srcOrd="0" destOrd="1" presId="urn:microsoft.com/office/officeart/2005/8/layout/process5"/>
    <dgm:cxn modelId="{139D105F-1F8B-FA4F-A227-3C5B7983DCBB}" type="presOf" srcId="{C3DC7EAE-0067-BA46-9458-A7E04B15972C}" destId="{BCE97D66-0F27-B241-A83F-925B43411C4D}" srcOrd="1" destOrd="0" presId="urn:microsoft.com/office/officeart/2005/8/layout/process5"/>
    <dgm:cxn modelId="{35898766-D6D5-3746-87A8-E1A336F2C3E6}" type="presOf" srcId="{3DFE29E3-5E08-C149-8859-9510C06B1DC9}" destId="{9C627204-CF89-2446-AA58-35C0C47FE6FD}" srcOrd="0" destOrd="0" presId="urn:microsoft.com/office/officeart/2005/8/layout/process5"/>
    <dgm:cxn modelId="{DA277568-0292-D249-82A3-2004BFD3D60F}" type="presOf" srcId="{A27525B5-F0E6-CE49-BFEE-297AAB3ECE20}" destId="{EAE5BFF9-518C-2149-A658-8189065E9661}" srcOrd="0" destOrd="1" presId="urn:microsoft.com/office/officeart/2005/8/layout/process5"/>
    <dgm:cxn modelId="{C5B66F75-E4BB-E74B-B041-771260455256}" type="presOf" srcId="{C3DC7EAE-0067-BA46-9458-A7E04B15972C}" destId="{68619AE8-2F76-FB48-BD5F-3E3AC1187C6E}" srcOrd="0" destOrd="0" presId="urn:microsoft.com/office/officeart/2005/8/layout/process5"/>
    <dgm:cxn modelId="{AA64597E-DDFB-6F48-9F73-DCDCB172D902}" type="presOf" srcId="{278602A5-1AB2-6D4D-BE63-7E63856A19EC}" destId="{1C488853-FE2F-3147-862D-BAB844951BD9}" srcOrd="0" destOrd="1" presId="urn:microsoft.com/office/officeart/2005/8/layout/process5"/>
    <dgm:cxn modelId="{60A4E781-1A44-1544-8AEA-30845A2A7993}" type="presOf" srcId="{EE79C9CF-7F52-6E49-B33A-9C9CD34F14B2}" destId="{07BC3A7A-3503-C044-8492-F3EB65AEC2B5}" srcOrd="0" destOrd="1" presId="urn:microsoft.com/office/officeart/2005/8/layout/process5"/>
    <dgm:cxn modelId="{07ED2F82-B54B-0D45-BCD0-28B7E7403A7E}" type="presOf" srcId="{6D3ED87B-0022-E64D-A19E-CD1CCD54A586}" destId="{B4AEB86A-680A-0F49-B018-941F7055726A}" srcOrd="1" destOrd="0" presId="urn:microsoft.com/office/officeart/2005/8/layout/process5"/>
    <dgm:cxn modelId="{2D1A7E86-717D-654B-B65F-2B469B094484}" type="presOf" srcId="{C345CEA6-EB26-DA44-B602-B4D4F3A0BE1B}" destId="{CDA11822-DED8-674D-AE5C-E17698013386}" srcOrd="0" destOrd="0" presId="urn:microsoft.com/office/officeart/2005/8/layout/process5"/>
    <dgm:cxn modelId="{C3417389-2428-034E-A3A0-CC1F4404D289}" type="presOf" srcId="{704EC385-7DD6-0246-BD51-E7152EA823AD}" destId="{7E24756D-6F3E-0B45-AF57-244AEFACD16B}" srcOrd="0" destOrd="1" presId="urn:microsoft.com/office/officeart/2005/8/layout/process5"/>
    <dgm:cxn modelId="{5C26AC8B-AA3E-C347-B98E-777118963A82}" srcId="{55062F18-8081-434E-83C8-B6CDB8527DAF}" destId="{8F06EB57-B94F-5143-9CE9-DCB83DE325A3}" srcOrd="1" destOrd="0" parTransId="{27E48F2E-3DB2-2F4A-9B7D-D4B47D7E1372}" sibTransId="{C345CEA6-EB26-DA44-B602-B4D4F3A0BE1B}"/>
    <dgm:cxn modelId="{1A5FD18D-EFA7-8D4C-991A-7D3A642A35E2}" type="presOf" srcId="{895FECDA-625B-6648-9618-FC8C55ACD918}" destId="{2D45EB85-6880-BF4C-851A-0DF58AC8D331}" srcOrd="0" destOrd="0" presId="urn:microsoft.com/office/officeart/2005/8/layout/process5"/>
    <dgm:cxn modelId="{F6447790-8D10-5A42-95D7-BD2E91ED4475}" type="presOf" srcId="{C345CEA6-EB26-DA44-B602-B4D4F3A0BE1B}" destId="{A31DE1CD-30C7-CB4F-9143-B36924248918}" srcOrd="1" destOrd="0" presId="urn:microsoft.com/office/officeart/2005/8/layout/process5"/>
    <dgm:cxn modelId="{B20B8E92-C071-AC45-89C8-F3A48FEDEEAB}" srcId="{55062F18-8081-434E-83C8-B6CDB8527DAF}" destId="{15FDE400-C15D-7845-97F4-0AFDFE6E3949}" srcOrd="7" destOrd="0" parTransId="{7BA21B3F-EF50-164B-9509-06D5EBDF365B}" sibTransId="{3DE5881A-8C3B-3A42-83C7-EFEF45B2EBDA}"/>
    <dgm:cxn modelId="{432538A8-2AFE-9148-ABC7-5685DFE348B0}" srcId="{8F06EB57-B94F-5143-9CE9-DCB83DE325A3}" destId="{4D9F9A2F-4F5A-2A41-8059-2FAB46E790B7}" srcOrd="0" destOrd="0" parTransId="{DC9CCF15-EF52-BF4B-BE08-083438CFF532}" sibTransId="{60A3C601-97EF-E64C-A6AF-B0A497AEA269}"/>
    <dgm:cxn modelId="{43AB09AF-D966-C34F-8EC1-7E7F21252CEC}" srcId="{55062F18-8081-434E-83C8-B6CDB8527DAF}" destId="{D185477A-C370-E54F-A0E2-1E4AC34538C4}" srcOrd="0" destOrd="0" parTransId="{82EAD6CC-4D80-1A49-A4AC-020157DA4F98}" sibTransId="{6D3ED87B-0022-E64D-A19E-CD1CCD54A586}"/>
    <dgm:cxn modelId="{90A4B0B3-072A-1F4C-B5C9-4CAA10FA1EBA}" type="presOf" srcId="{65F2BF52-ACAB-DB43-AEC1-C28DE6F42590}" destId="{07BC3A7A-3503-C044-8492-F3EB65AEC2B5}" srcOrd="0" destOrd="0" presId="urn:microsoft.com/office/officeart/2005/8/layout/process5"/>
    <dgm:cxn modelId="{400F40BD-2AC8-D545-A89A-27040DFF31CE}" srcId="{55062F18-8081-434E-83C8-B6CDB8527DAF}" destId="{923CC297-36F2-F046-962B-1BCC11F9AD8A}" srcOrd="2" destOrd="0" parTransId="{A69644C1-C3FD-4A4E-A2A7-FF357F048906}" sibTransId="{97A075AF-0E7F-304E-84CE-209FCAAC4881}"/>
    <dgm:cxn modelId="{F9AFDFC1-4470-F640-B333-C85569409F72}" srcId="{55062F18-8081-434E-83C8-B6CDB8527DAF}" destId="{65F2BF52-ACAB-DB43-AEC1-C28DE6F42590}" srcOrd="5" destOrd="0" parTransId="{E6F38202-135D-E546-A6C1-0C117A9B13FE}" sibTransId="{895FECDA-625B-6648-9618-FC8C55ACD918}"/>
    <dgm:cxn modelId="{7FA3E6C1-03FC-4C47-A5B2-B28C59C38FBC}" type="presOf" srcId="{3DFE29E3-5E08-C149-8859-9510C06B1DC9}" destId="{891670CE-0362-4443-82A4-249CCE4585F6}" srcOrd="1" destOrd="0" presId="urn:microsoft.com/office/officeart/2005/8/layout/process5"/>
    <dgm:cxn modelId="{0FEAB3CC-F47E-8045-B473-C598B16E954F}" type="presOf" srcId="{895FECDA-625B-6648-9618-FC8C55ACD918}" destId="{B660B763-FC1E-5D45-B030-121547EE7480}" srcOrd="1" destOrd="0" presId="urn:microsoft.com/office/officeart/2005/8/layout/process5"/>
    <dgm:cxn modelId="{2C5ECBD3-06FE-CE4F-BB1B-95A3D356B4EE}" srcId="{9D422E94-5063-4D4B-922E-05B83915D145}" destId="{78932672-BBB3-CB4C-9798-1B2EE2490FF7}" srcOrd="0" destOrd="0" parTransId="{9466EE67-14FC-B642-8151-E0485D18B800}" sibTransId="{117147C9-36EA-F94C-8356-1309B40478CD}"/>
    <dgm:cxn modelId="{6F9A0CDF-8A59-7747-8372-5664F7855CF0}" type="presOf" srcId="{6088EF05-D8DB-4045-A7F5-83143E543730}" destId="{2487BCEA-E88B-F345-9A9F-B7233FB59FCF}" srcOrd="1" destOrd="0" presId="urn:microsoft.com/office/officeart/2005/8/layout/process5"/>
    <dgm:cxn modelId="{4676C1E4-501E-A748-A446-08F86F74EC94}" srcId="{55062F18-8081-434E-83C8-B6CDB8527DAF}" destId="{AE7B79FB-5929-9A4F-BF23-BE93B7EA7CD8}" srcOrd="6" destOrd="0" parTransId="{C27F79AA-4303-4C41-9AA2-76530B1FFEC4}" sibTransId="{3DFE29E3-5E08-C149-8859-9510C06B1DC9}"/>
    <dgm:cxn modelId="{95CFE2E6-FFF7-3342-BD9D-AD9F20E5E484}" srcId="{55062F18-8081-434E-83C8-B6CDB8527DAF}" destId="{9D422E94-5063-4D4B-922E-05B83915D145}" srcOrd="4" destOrd="0" parTransId="{95528F21-0234-D147-800C-8C1441C1BD93}" sibTransId="{C3DC7EAE-0067-BA46-9458-A7E04B15972C}"/>
    <dgm:cxn modelId="{CDB04AE8-68CA-9040-92A2-14FE79645706}" type="presOf" srcId="{78932672-BBB3-CB4C-9798-1B2EE2490FF7}" destId="{CDDE67EC-C1EF-5249-9771-0729B0AE3072}" srcOrd="0" destOrd="1" presId="urn:microsoft.com/office/officeart/2005/8/layout/process5"/>
    <dgm:cxn modelId="{EC6CE8E8-ADAB-2A49-9959-F69457007C6F}" type="presOf" srcId="{AE7B79FB-5929-9A4F-BF23-BE93B7EA7CD8}" destId="{1C488853-FE2F-3147-862D-BAB844951BD9}" srcOrd="0" destOrd="0" presId="urn:microsoft.com/office/officeart/2005/8/layout/process5"/>
    <dgm:cxn modelId="{884522ED-C66B-1F4F-B87E-A1049F1DF88A}" srcId="{AE7B79FB-5929-9A4F-BF23-BE93B7EA7CD8}" destId="{278602A5-1AB2-6D4D-BE63-7E63856A19EC}" srcOrd="0" destOrd="0" parTransId="{B8A9BC9B-47E5-1F47-8DB1-3C6CF2AD823F}" sibTransId="{D8D994AF-CBBA-6D47-9C12-499BE234B9CA}"/>
    <dgm:cxn modelId="{1AC967F6-0C3F-EA4C-9183-33A13C74EADB}" srcId="{55062F18-8081-434E-83C8-B6CDB8527DAF}" destId="{BF4699F5-7103-9E40-B0B8-07E2714C2C88}" srcOrd="3" destOrd="0" parTransId="{ABE87033-9A8E-3C48-BE5C-4A1965D27C1B}" sibTransId="{6088EF05-D8DB-4045-A7F5-83143E543730}"/>
    <dgm:cxn modelId="{E74E0EF7-F916-694E-A71E-B0A8BE156C20}" srcId="{15FDE400-C15D-7845-97F4-0AFDFE6E3949}" destId="{704EC385-7DD6-0246-BD51-E7152EA823AD}" srcOrd="0" destOrd="0" parTransId="{5254F9C1-F759-584A-8C1A-1DB7E0539A18}" sibTransId="{033C60C9-BD05-5143-AB95-5ECC78D87C84}"/>
    <dgm:cxn modelId="{2EE149FB-68E4-4F49-9F6B-FBFD58BAFA0A}" type="presOf" srcId="{8F06EB57-B94F-5143-9CE9-DCB83DE325A3}" destId="{F6C5299A-AF40-C841-86E2-3451EA79246A}" srcOrd="0" destOrd="0" presId="urn:microsoft.com/office/officeart/2005/8/layout/process5"/>
    <dgm:cxn modelId="{19E066FB-B14A-E243-99AF-FCABDC5FAD9E}" type="presOf" srcId="{923CC297-36F2-F046-962B-1BCC11F9AD8A}" destId="{EAE5BFF9-518C-2149-A658-8189065E9661}" srcOrd="0" destOrd="0" presId="urn:microsoft.com/office/officeart/2005/8/layout/process5"/>
    <dgm:cxn modelId="{67C511A1-A7BE-ED4F-A276-9C83B0437678}" type="presParOf" srcId="{39FE10FD-FAA3-AE47-BF53-9500BFFF2BDE}" destId="{46974187-11E4-1148-BD42-9216215506E7}" srcOrd="0" destOrd="0" presId="urn:microsoft.com/office/officeart/2005/8/layout/process5"/>
    <dgm:cxn modelId="{736B15FA-2FF6-A749-A480-FFF7A6F35495}" type="presParOf" srcId="{39FE10FD-FAA3-AE47-BF53-9500BFFF2BDE}" destId="{87043736-1D78-DE42-A77C-BCB3F77BB628}" srcOrd="1" destOrd="0" presId="urn:microsoft.com/office/officeart/2005/8/layout/process5"/>
    <dgm:cxn modelId="{39F43524-EB18-0847-9706-F410AFB07328}" type="presParOf" srcId="{87043736-1D78-DE42-A77C-BCB3F77BB628}" destId="{B4AEB86A-680A-0F49-B018-941F7055726A}" srcOrd="0" destOrd="0" presId="urn:microsoft.com/office/officeart/2005/8/layout/process5"/>
    <dgm:cxn modelId="{D81AB1FE-42B6-3F42-8932-8EE13FD1B6F1}" type="presParOf" srcId="{39FE10FD-FAA3-AE47-BF53-9500BFFF2BDE}" destId="{F6C5299A-AF40-C841-86E2-3451EA79246A}" srcOrd="2" destOrd="0" presId="urn:microsoft.com/office/officeart/2005/8/layout/process5"/>
    <dgm:cxn modelId="{5EB24351-2BA1-7142-9145-D23FDD0DA564}" type="presParOf" srcId="{39FE10FD-FAA3-AE47-BF53-9500BFFF2BDE}" destId="{CDA11822-DED8-674D-AE5C-E17698013386}" srcOrd="3" destOrd="0" presId="urn:microsoft.com/office/officeart/2005/8/layout/process5"/>
    <dgm:cxn modelId="{CE540E83-1761-C84A-A8EC-1F710A2999CA}" type="presParOf" srcId="{CDA11822-DED8-674D-AE5C-E17698013386}" destId="{A31DE1CD-30C7-CB4F-9143-B36924248918}" srcOrd="0" destOrd="0" presId="urn:microsoft.com/office/officeart/2005/8/layout/process5"/>
    <dgm:cxn modelId="{27040E14-D37F-1947-9AE6-AC3CE5D8D214}" type="presParOf" srcId="{39FE10FD-FAA3-AE47-BF53-9500BFFF2BDE}" destId="{EAE5BFF9-518C-2149-A658-8189065E9661}" srcOrd="4" destOrd="0" presId="urn:microsoft.com/office/officeart/2005/8/layout/process5"/>
    <dgm:cxn modelId="{EDBC6922-700B-5B47-AC83-1ACEFD04A2BF}" type="presParOf" srcId="{39FE10FD-FAA3-AE47-BF53-9500BFFF2BDE}" destId="{219305BE-9B30-F647-B864-29AE56992BA9}" srcOrd="5" destOrd="0" presId="urn:microsoft.com/office/officeart/2005/8/layout/process5"/>
    <dgm:cxn modelId="{7E45CE88-36D2-8249-B377-CF77832478A8}" type="presParOf" srcId="{219305BE-9B30-F647-B864-29AE56992BA9}" destId="{120BD915-6358-D54E-98B2-F68AA8E71DE5}" srcOrd="0" destOrd="0" presId="urn:microsoft.com/office/officeart/2005/8/layout/process5"/>
    <dgm:cxn modelId="{CE7B5D28-E6B8-2D4F-A20E-C6FDFACA0110}" type="presParOf" srcId="{39FE10FD-FAA3-AE47-BF53-9500BFFF2BDE}" destId="{7D68CF10-3714-A447-8CF2-326D418B59FA}" srcOrd="6" destOrd="0" presId="urn:microsoft.com/office/officeart/2005/8/layout/process5"/>
    <dgm:cxn modelId="{220315C1-1016-CC45-A594-ADEFF61CBABB}" type="presParOf" srcId="{39FE10FD-FAA3-AE47-BF53-9500BFFF2BDE}" destId="{9885886B-4173-3D47-A143-E7827D764D1B}" srcOrd="7" destOrd="0" presId="urn:microsoft.com/office/officeart/2005/8/layout/process5"/>
    <dgm:cxn modelId="{FE2D727E-8C57-0D48-A098-71D002932E20}" type="presParOf" srcId="{9885886B-4173-3D47-A143-E7827D764D1B}" destId="{2487BCEA-E88B-F345-9A9F-B7233FB59FCF}" srcOrd="0" destOrd="0" presId="urn:microsoft.com/office/officeart/2005/8/layout/process5"/>
    <dgm:cxn modelId="{D394088C-B122-174F-8650-656091D26205}" type="presParOf" srcId="{39FE10FD-FAA3-AE47-BF53-9500BFFF2BDE}" destId="{CDDE67EC-C1EF-5249-9771-0729B0AE3072}" srcOrd="8" destOrd="0" presId="urn:microsoft.com/office/officeart/2005/8/layout/process5"/>
    <dgm:cxn modelId="{D49DA948-170B-6D4F-AAAB-4C86CE3B57EC}" type="presParOf" srcId="{39FE10FD-FAA3-AE47-BF53-9500BFFF2BDE}" destId="{68619AE8-2F76-FB48-BD5F-3E3AC1187C6E}" srcOrd="9" destOrd="0" presId="urn:microsoft.com/office/officeart/2005/8/layout/process5"/>
    <dgm:cxn modelId="{717EE591-DB9D-A44E-84FA-525EECBA15A1}" type="presParOf" srcId="{68619AE8-2F76-FB48-BD5F-3E3AC1187C6E}" destId="{BCE97D66-0F27-B241-A83F-925B43411C4D}" srcOrd="0" destOrd="0" presId="urn:microsoft.com/office/officeart/2005/8/layout/process5"/>
    <dgm:cxn modelId="{CA8AC14D-2FE1-E14D-8904-CE3A89FAE671}" type="presParOf" srcId="{39FE10FD-FAA3-AE47-BF53-9500BFFF2BDE}" destId="{07BC3A7A-3503-C044-8492-F3EB65AEC2B5}" srcOrd="10" destOrd="0" presId="urn:microsoft.com/office/officeart/2005/8/layout/process5"/>
    <dgm:cxn modelId="{C64E9275-1FCC-1047-88EB-992502AEF11A}" type="presParOf" srcId="{39FE10FD-FAA3-AE47-BF53-9500BFFF2BDE}" destId="{2D45EB85-6880-BF4C-851A-0DF58AC8D331}" srcOrd="11" destOrd="0" presId="urn:microsoft.com/office/officeart/2005/8/layout/process5"/>
    <dgm:cxn modelId="{0BF39AF4-9823-704F-9FF4-44426DE590ED}" type="presParOf" srcId="{2D45EB85-6880-BF4C-851A-0DF58AC8D331}" destId="{B660B763-FC1E-5D45-B030-121547EE7480}" srcOrd="0" destOrd="0" presId="urn:microsoft.com/office/officeart/2005/8/layout/process5"/>
    <dgm:cxn modelId="{86B2402F-2FBA-614F-B334-C2F489F7307A}" type="presParOf" srcId="{39FE10FD-FAA3-AE47-BF53-9500BFFF2BDE}" destId="{1C488853-FE2F-3147-862D-BAB844951BD9}" srcOrd="12" destOrd="0" presId="urn:microsoft.com/office/officeart/2005/8/layout/process5"/>
    <dgm:cxn modelId="{98800B8C-D728-3444-A2A2-8CCD78BAA6F7}" type="presParOf" srcId="{39FE10FD-FAA3-AE47-BF53-9500BFFF2BDE}" destId="{9C627204-CF89-2446-AA58-35C0C47FE6FD}" srcOrd="13" destOrd="0" presId="urn:microsoft.com/office/officeart/2005/8/layout/process5"/>
    <dgm:cxn modelId="{BF1E4C64-B39B-7842-B5BB-A75E3F815F75}" type="presParOf" srcId="{9C627204-CF89-2446-AA58-35C0C47FE6FD}" destId="{891670CE-0362-4443-82A4-249CCE4585F6}" srcOrd="0" destOrd="0" presId="urn:microsoft.com/office/officeart/2005/8/layout/process5"/>
    <dgm:cxn modelId="{96F62B5A-1BB4-F34D-AAEE-BC2F719190B7}" type="presParOf" srcId="{39FE10FD-FAA3-AE47-BF53-9500BFFF2BDE}" destId="{7E24756D-6F3E-0B45-AF57-244AEFACD16B}" srcOrd="14"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671839-9233-9E43-9BDE-99584990E5FB}">
      <dsp:nvSpPr>
        <dsp:cNvPr id="0" name=""/>
        <dsp:cNvSpPr/>
      </dsp:nvSpPr>
      <dsp:spPr>
        <a:xfrm>
          <a:off x="2385202" y="1149"/>
          <a:ext cx="2268348" cy="113417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Arial" panose="020B0604020202020204" pitchFamily="34" charset="0"/>
              <a:cs typeface="Arial" panose="020B0604020202020204" pitchFamily="34" charset="0"/>
            </a:rPr>
            <a:t>Small cell sizes (&lt;3 or less observations)</a:t>
          </a:r>
        </a:p>
      </dsp:txBody>
      <dsp:txXfrm>
        <a:off x="2418421" y="34368"/>
        <a:ext cx="2201910" cy="1067736"/>
      </dsp:txXfrm>
    </dsp:sp>
    <dsp:sp modelId="{A9817CA8-4E1A-3141-BEC0-8E9AF8728979}">
      <dsp:nvSpPr>
        <dsp:cNvPr id="0" name=""/>
        <dsp:cNvSpPr/>
      </dsp:nvSpPr>
      <dsp:spPr>
        <a:xfrm rot="3600000">
          <a:off x="3864989" y="1991321"/>
          <a:ext cx="1181196" cy="396960"/>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latin typeface="Arial" panose="020B0604020202020204" pitchFamily="34" charset="0"/>
            <a:cs typeface="Arial" panose="020B0604020202020204" pitchFamily="34" charset="0"/>
          </a:endParaRPr>
        </a:p>
      </dsp:txBody>
      <dsp:txXfrm>
        <a:off x="3984077" y="2070713"/>
        <a:ext cx="943020" cy="238176"/>
      </dsp:txXfrm>
    </dsp:sp>
    <dsp:sp modelId="{873BAAD6-3BB0-F744-A83D-8B0DFEF825A1}">
      <dsp:nvSpPr>
        <dsp:cNvPr id="0" name=""/>
        <dsp:cNvSpPr/>
      </dsp:nvSpPr>
      <dsp:spPr>
        <a:xfrm>
          <a:off x="4257624" y="3244279"/>
          <a:ext cx="2268348" cy="113417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Arial" panose="020B0604020202020204" pitchFamily="34" charset="0"/>
              <a:cs typeface="Arial" panose="020B0604020202020204" pitchFamily="34" charset="0"/>
            </a:rPr>
            <a:t>Unique combinations (rare characteristics)</a:t>
          </a:r>
        </a:p>
      </dsp:txBody>
      <dsp:txXfrm>
        <a:off x="4290843" y="3277498"/>
        <a:ext cx="2201910" cy="1067736"/>
      </dsp:txXfrm>
    </dsp:sp>
    <dsp:sp modelId="{C18AB099-2F50-7040-8CA4-B00145CE8B94}">
      <dsp:nvSpPr>
        <dsp:cNvPr id="0" name=""/>
        <dsp:cNvSpPr/>
      </dsp:nvSpPr>
      <dsp:spPr>
        <a:xfrm rot="10800000">
          <a:off x="2928778" y="3612886"/>
          <a:ext cx="1181196" cy="396960"/>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latin typeface="Arial" panose="020B0604020202020204" pitchFamily="34" charset="0"/>
            <a:cs typeface="Arial" panose="020B0604020202020204" pitchFamily="34" charset="0"/>
          </a:endParaRPr>
        </a:p>
      </dsp:txBody>
      <dsp:txXfrm rot="10800000">
        <a:off x="3047866" y="3692278"/>
        <a:ext cx="943020" cy="238176"/>
      </dsp:txXfrm>
    </dsp:sp>
    <dsp:sp modelId="{E69A25BC-DE2D-C841-8656-7A9C966B3059}">
      <dsp:nvSpPr>
        <dsp:cNvPr id="0" name=""/>
        <dsp:cNvSpPr/>
      </dsp:nvSpPr>
      <dsp:spPr>
        <a:xfrm>
          <a:off x="512780" y="3244279"/>
          <a:ext cx="2268348" cy="1134174"/>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ctr" defTabSz="844550">
            <a:lnSpc>
              <a:spcPct val="90000"/>
            </a:lnSpc>
            <a:spcBef>
              <a:spcPct val="0"/>
            </a:spcBef>
            <a:spcAft>
              <a:spcPct val="35000"/>
            </a:spcAft>
            <a:buNone/>
          </a:pPr>
          <a:r>
            <a:rPr lang="en-US" sz="1900" kern="1200" dirty="0">
              <a:latin typeface="Arial" panose="020B0604020202020204" pitchFamily="34" charset="0"/>
              <a:cs typeface="Arial" panose="020B0604020202020204" pitchFamily="34" charset="0"/>
            </a:rPr>
            <a:t>External knowledge (what others might know)</a:t>
          </a:r>
        </a:p>
      </dsp:txBody>
      <dsp:txXfrm>
        <a:off x="545999" y="3277498"/>
        <a:ext cx="2201910" cy="1067736"/>
      </dsp:txXfrm>
    </dsp:sp>
    <dsp:sp modelId="{A09A806B-2125-104E-A19A-179754531C93}">
      <dsp:nvSpPr>
        <dsp:cNvPr id="0" name=""/>
        <dsp:cNvSpPr/>
      </dsp:nvSpPr>
      <dsp:spPr>
        <a:xfrm rot="18000000">
          <a:off x="1992567" y="1991321"/>
          <a:ext cx="1181196" cy="396960"/>
        </a:xfrm>
        <a:prstGeom prst="lef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endParaRPr lang="en-US" sz="1500" kern="1200">
            <a:latin typeface="Arial" panose="020B0604020202020204" pitchFamily="34" charset="0"/>
            <a:cs typeface="Arial" panose="020B0604020202020204" pitchFamily="34" charset="0"/>
          </a:endParaRPr>
        </a:p>
      </dsp:txBody>
      <dsp:txXfrm>
        <a:off x="2111655" y="2070713"/>
        <a:ext cx="943020" cy="2381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974187-11E4-1148-BD42-9216215506E7}">
      <dsp:nvSpPr>
        <dsp:cNvPr id="0" name=""/>
        <dsp:cNvSpPr/>
      </dsp:nvSpPr>
      <dsp:spPr>
        <a:xfrm>
          <a:off x="5055" y="186530"/>
          <a:ext cx="2210498" cy="1861660"/>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Define your analysis sample.</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Create a sample indicator.</a:t>
          </a:r>
        </a:p>
      </dsp:txBody>
      <dsp:txXfrm>
        <a:off x="59581" y="241056"/>
        <a:ext cx="2101446" cy="1752608"/>
      </dsp:txXfrm>
    </dsp:sp>
    <dsp:sp modelId="{87043736-1D78-DE42-A77C-BCB3F77BB628}">
      <dsp:nvSpPr>
        <dsp:cNvPr id="0" name=""/>
        <dsp:cNvSpPr/>
      </dsp:nvSpPr>
      <dsp:spPr>
        <a:xfrm>
          <a:off x="2410078" y="843258"/>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a:off x="2410078" y="952899"/>
        <a:ext cx="328038" cy="328921"/>
      </dsp:txXfrm>
    </dsp:sp>
    <dsp:sp modelId="{F6C5299A-AF40-C841-86E2-3451EA79246A}">
      <dsp:nvSpPr>
        <dsp:cNvPr id="0" name=""/>
        <dsp:cNvSpPr/>
      </dsp:nvSpPr>
      <dsp:spPr>
        <a:xfrm>
          <a:off x="3099754" y="186530"/>
          <a:ext cx="2210498" cy="1861660"/>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Run your analysis.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Generate results.</a:t>
          </a:r>
        </a:p>
      </dsp:txBody>
      <dsp:txXfrm>
        <a:off x="3154280" y="241056"/>
        <a:ext cx="2101446" cy="1752608"/>
      </dsp:txXfrm>
    </dsp:sp>
    <dsp:sp modelId="{CDA11822-DED8-674D-AE5C-E17698013386}">
      <dsp:nvSpPr>
        <dsp:cNvPr id="0" name=""/>
        <dsp:cNvSpPr/>
      </dsp:nvSpPr>
      <dsp:spPr>
        <a:xfrm>
          <a:off x="5504777" y="843258"/>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a:off x="5504777" y="952899"/>
        <a:ext cx="328038" cy="328921"/>
      </dsp:txXfrm>
    </dsp:sp>
    <dsp:sp modelId="{EAE5BFF9-518C-2149-A658-8189065E9661}">
      <dsp:nvSpPr>
        <dsp:cNvPr id="0" name=""/>
        <dsp:cNvSpPr/>
      </dsp:nvSpPr>
      <dsp:spPr>
        <a:xfrm>
          <a:off x="6194452" y="173831"/>
          <a:ext cx="2210498" cy="18870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latin typeface="Arial" panose="020B0604020202020204" pitchFamily="34" charset="0"/>
              <a:cs typeface="Arial" panose="020B0604020202020204" pitchFamily="34" charset="0"/>
            </a:rPr>
            <a:t>Check main sample.</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Use </a:t>
          </a:r>
          <a:r>
            <a:rPr lang="en-US" sz="1800" kern="1200" dirty="0" err="1">
              <a:latin typeface="Arial" panose="020B0604020202020204" pitchFamily="34" charset="0"/>
              <a:cs typeface="Arial" panose="020B0604020202020204" pitchFamily="34" charset="0"/>
            </a:rPr>
            <a:t>disclosure_check</a:t>
          </a:r>
          <a:endParaRPr lang="en-US" sz="1800" kern="1200" dirty="0">
            <a:latin typeface="Arial" panose="020B0604020202020204" pitchFamily="34" charset="0"/>
            <a:cs typeface="Arial" panose="020B0604020202020204" pitchFamily="34" charset="0"/>
          </a:endParaRPr>
        </a:p>
      </dsp:txBody>
      <dsp:txXfrm>
        <a:off x="6249722" y="229101"/>
        <a:ext cx="2099958" cy="1776518"/>
      </dsp:txXfrm>
    </dsp:sp>
    <dsp:sp modelId="{219305BE-9B30-F647-B864-29AE56992BA9}">
      <dsp:nvSpPr>
        <dsp:cNvPr id="0" name=""/>
        <dsp:cNvSpPr/>
      </dsp:nvSpPr>
      <dsp:spPr>
        <a:xfrm>
          <a:off x="8599475" y="843258"/>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a:off x="8599475" y="952899"/>
        <a:ext cx="328038" cy="328921"/>
      </dsp:txXfrm>
    </dsp:sp>
    <dsp:sp modelId="{7D68CF10-3714-A447-8CF2-326D418B59FA}">
      <dsp:nvSpPr>
        <dsp:cNvPr id="0" name=""/>
        <dsp:cNvSpPr/>
      </dsp:nvSpPr>
      <dsp:spPr>
        <a:xfrm>
          <a:off x="9289151" y="161131"/>
          <a:ext cx="2210498" cy="1912457"/>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Check subsamples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Use </a:t>
          </a:r>
          <a:r>
            <a:rPr lang="en-US" sz="1800" kern="1200" dirty="0" err="1">
              <a:latin typeface="Arial" panose="020B0604020202020204" pitchFamily="34" charset="0"/>
              <a:cs typeface="Arial" panose="020B0604020202020204" pitchFamily="34" charset="0"/>
            </a:rPr>
            <a:t>disclosure_check</a:t>
          </a:r>
          <a:r>
            <a:rPr lang="en-US" sz="1800" kern="1200" dirty="0">
              <a:latin typeface="Arial" panose="020B0604020202020204" pitchFamily="34" charset="0"/>
              <a:cs typeface="Arial" panose="020B0604020202020204" pitchFamily="34" charset="0"/>
            </a:rPr>
            <a:t> on each</a:t>
          </a:r>
        </a:p>
      </dsp:txBody>
      <dsp:txXfrm>
        <a:off x="9345165" y="217145"/>
        <a:ext cx="2098470" cy="1800429"/>
      </dsp:txXfrm>
    </dsp:sp>
    <dsp:sp modelId="{9885886B-4173-3D47-A143-E7827D764D1B}">
      <dsp:nvSpPr>
        <dsp:cNvPr id="0" name=""/>
        <dsp:cNvSpPr/>
      </dsp:nvSpPr>
      <dsp:spPr>
        <a:xfrm rot="5400000">
          <a:off x="10149731" y="2247277"/>
          <a:ext cx="489337"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rot="-5400000">
        <a:off x="10229939" y="2276711"/>
        <a:ext cx="328921" cy="342536"/>
      </dsp:txXfrm>
    </dsp:sp>
    <dsp:sp modelId="{CDDE67EC-C1EF-5249-9771-0729B0AE3072}">
      <dsp:nvSpPr>
        <dsp:cNvPr id="0" name=""/>
        <dsp:cNvSpPr/>
      </dsp:nvSpPr>
      <dsp:spPr>
        <a:xfrm>
          <a:off x="9289151" y="2996868"/>
          <a:ext cx="2210498" cy="173101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Check implicit samples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Use </a:t>
          </a:r>
          <a:r>
            <a:rPr lang="en-US" sz="1800" kern="1200" dirty="0" err="1">
              <a:latin typeface="Arial" panose="020B0604020202020204" pitchFamily="34" charset="0"/>
              <a:cs typeface="Arial" panose="020B0604020202020204" pitchFamily="34" charset="0"/>
            </a:rPr>
            <a:t>check_implicit</a:t>
          </a:r>
          <a:endParaRPr lang="en-US" sz="1800" kern="1200" dirty="0">
            <a:latin typeface="Arial" panose="020B0604020202020204" pitchFamily="34" charset="0"/>
            <a:cs typeface="Arial" panose="020B0604020202020204" pitchFamily="34" charset="0"/>
          </a:endParaRPr>
        </a:p>
      </dsp:txBody>
      <dsp:txXfrm>
        <a:off x="9339851" y="3047568"/>
        <a:ext cx="2109098" cy="1629619"/>
      </dsp:txXfrm>
    </dsp:sp>
    <dsp:sp modelId="{68619AE8-2F76-FB48-BD5F-3E3AC1187C6E}">
      <dsp:nvSpPr>
        <dsp:cNvPr id="0" name=""/>
        <dsp:cNvSpPr/>
      </dsp:nvSpPr>
      <dsp:spPr>
        <a:xfrm rot="10800000">
          <a:off x="8626001" y="3588276"/>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rot="10800000">
        <a:off x="8766588" y="3697917"/>
        <a:ext cx="328038" cy="328921"/>
      </dsp:txXfrm>
    </dsp:sp>
    <dsp:sp modelId="{07BC3A7A-3503-C044-8492-F3EB65AEC2B5}">
      <dsp:nvSpPr>
        <dsp:cNvPr id="0" name=""/>
        <dsp:cNvSpPr/>
      </dsp:nvSpPr>
      <dsp:spPr>
        <a:xfrm>
          <a:off x="6194452" y="2957788"/>
          <a:ext cx="2210498" cy="180917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Address problems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Suppress/ collapse/ aggregate</a:t>
          </a:r>
        </a:p>
      </dsp:txBody>
      <dsp:txXfrm>
        <a:off x="6247441" y="3010777"/>
        <a:ext cx="2104520" cy="1703200"/>
      </dsp:txXfrm>
    </dsp:sp>
    <dsp:sp modelId="{2D45EB85-6880-BF4C-851A-0DF58AC8D331}">
      <dsp:nvSpPr>
        <dsp:cNvPr id="0" name=""/>
        <dsp:cNvSpPr/>
      </dsp:nvSpPr>
      <dsp:spPr>
        <a:xfrm rot="10800000">
          <a:off x="5531303" y="3588276"/>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rot="10800000">
        <a:off x="5671890" y="3697917"/>
        <a:ext cx="328038" cy="328921"/>
      </dsp:txXfrm>
    </dsp:sp>
    <dsp:sp modelId="{1C488853-FE2F-3147-862D-BAB844951BD9}">
      <dsp:nvSpPr>
        <dsp:cNvPr id="0" name=""/>
        <dsp:cNvSpPr/>
      </dsp:nvSpPr>
      <dsp:spPr>
        <a:xfrm>
          <a:off x="3099754" y="3008586"/>
          <a:ext cx="2210498" cy="170758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Document decisions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Create audit trail</a:t>
          </a:r>
        </a:p>
      </dsp:txBody>
      <dsp:txXfrm>
        <a:off x="3149767" y="3058599"/>
        <a:ext cx="2110472" cy="1607557"/>
      </dsp:txXfrm>
    </dsp:sp>
    <dsp:sp modelId="{9C627204-CF89-2446-AA58-35C0C47FE6FD}">
      <dsp:nvSpPr>
        <dsp:cNvPr id="0" name=""/>
        <dsp:cNvSpPr/>
      </dsp:nvSpPr>
      <dsp:spPr>
        <a:xfrm rot="10800000">
          <a:off x="2436604" y="3588276"/>
          <a:ext cx="468625" cy="54820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latin typeface="Arial" panose="020B0604020202020204" pitchFamily="34" charset="0"/>
            <a:cs typeface="Arial" panose="020B0604020202020204" pitchFamily="34" charset="0"/>
          </a:endParaRPr>
        </a:p>
      </dsp:txBody>
      <dsp:txXfrm rot="10800000">
        <a:off x="2577191" y="3697917"/>
        <a:ext cx="328038" cy="328921"/>
      </dsp:txXfrm>
    </dsp:sp>
    <dsp:sp modelId="{7E24756D-6F3E-0B45-AF57-244AEFACD16B}">
      <dsp:nvSpPr>
        <dsp:cNvPr id="0" name=""/>
        <dsp:cNvSpPr/>
      </dsp:nvSpPr>
      <dsp:spPr>
        <a:xfrm>
          <a:off x="5055" y="3008586"/>
          <a:ext cx="2210498" cy="170758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b="1" kern="1200" dirty="0">
              <a:latin typeface="Arial" panose="020B0604020202020204" pitchFamily="34" charset="0"/>
              <a:cs typeface="Arial" panose="020B0604020202020204" pitchFamily="34" charset="0"/>
            </a:rPr>
            <a:t>Export safe results</a:t>
          </a:r>
        </a:p>
        <a:p>
          <a:pPr marL="171450" lvl="1" indent="-171450" algn="l" defTabSz="800100">
            <a:lnSpc>
              <a:spcPct val="90000"/>
            </a:lnSpc>
            <a:spcBef>
              <a:spcPct val="0"/>
            </a:spcBef>
            <a:spcAft>
              <a:spcPct val="15000"/>
            </a:spcAft>
            <a:buChar char="•"/>
          </a:pPr>
          <a:r>
            <a:rPr lang="en-US" sz="1800" kern="1200" dirty="0">
              <a:latin typeface="Arial" panose="020B0604020202020204" pitchFamily="34" charset="0"/>
              <a:cs typeface="Arial" panose="020B0604020202020204" pitchFamily="34" charset="0"/>
            </a:rPr>
            <a:t>Release approved output.</a:t>
          </a:r>
        </a:p>
      </dsp:txBody>
      <dsp:txXfrm>
        <a:off x="55068" y="3058599"/>
        <a:ext cx="2110472" cy="1607557"/>
      </dsp:txXfrm>
    </dsp:sp>
  </dsp:spTree>
</dsp:drawing>
</file>

<file path=ppt/diagrams/layout1.xml><?xml version="1.0" encoding="utf-8"?>
<dgm:layoutDef xmlns:dgm="http://schemas.openxmlformats.org/drawingml/2006/diagram" xmlns:a="http://schemas.openxmlformats.org/drawingml/2006/main" uniqueId="urn:microsoft.com/office/officeart/2005/8/layout/cycle7">
  <dgm:title val=""/>
  <dgm:desc val=""/>
  <dgm:catLst>
    <dgm:cat type="cycle" pri="6000"/>
  </dgm:catLst>
  <dgm:sampData>
    <dgm:dataModel>
      <dgm:ptLst>
        <dgm:pt modelId="0" type="doc"/>
        <dgm:pt modelId="1">
          <dgm:prSet phldr="1"/>
        </dgm:pt>
        <dgm:pt modelId="2">
          <dgm:prSet phldr="1"/>
        </dgm:pt>
        <dgm:pt modelId="3">
          <dgm:prSet phldr="1"/>
        </dgm:pt>
      </dgm:ptLst>
      <dgm:cxnLst>
        <dgm:cxn modelId="6" srcId="0" destId="1" srcOrd="0" destOrd="0"/>
        <dgm:cxn modelId="7" srcId="0" destId="2" srcOrd="1" destOrd="0"/>
        <dgm:cxn modelId="8" srcId="0" destId="3" srcOrd="2"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val="exact"/>
    </dgm:varLst>
    <dgm:choose name="Name1">
      <dgm:if name="Name2" func="var" arg="dir" op="equ" val="norm">
        <dgm:alg type="cycle">
          <dgm:param type="stAng" val="0"/>
          <dgm:param type="spanAng" val="360"/>
        </dgm:alg>
      </dgm:if>
      <dgm:else name="Name3">
        <dgm:alg type="cycle">
          <dgm:param type="stAng" val="0"/>
          <dgm:param type="spanAng" val="-360"/>
        </dgm:alg>
      </dgm:else>
    </dgm:choose>
    <dgm:shape xmlns:r="http://schemas.openxmlformats.org/officeDocument/2006/relationships" r:blip="">
      <dgm:adjLst/>
    </dgm:shape>
    <dgm:presOf/>
    <dgm:constrLst>
      <dgm:constr type="diam" refType="w"/>
      <dgm:constr type="w" for="ch" ptType="node" refType="w"/>
      <dgm:constr type="primFontSz" for="ch" ptType="node" op="equ" val="65"/>
      <dgm:constr type="w" for="ch" forName="sibTrans" refType="w" refFor="ch" refPtType="node" op="equ" fact="0.35"/>
      <dgm:constr type="connDist" for="ch" forName="sibTrans" op="equ"/>
      <dgm:constr type="primFontSz" for="des" forName="connectorText" op="equ" val="55"/>
      <dgm:constr type="primFontSz" for="des" forName="connectorText" refType="primFontSz" refFor="ch" refPtType="node" op="lte" fact="0.8"/>
      <dgm:constr type="sibSp" refType="w" refFor="ch" refPtType="node" op="equ" fact="0.65"/>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4">
        <dgm:if name="Name5" axis="par ch" ptType="doc node" func="cnt" op="gt" val="1">
          <dgm:forEach name="sibTransForEach" axis="followSib" ptType="sibTrans" hideLastTrans="0" cnt="1">
            <dgm:layoutNode name="sibTrans">
              <dgm:choose name="Name6">
                <dgm:if name="Name7" axis="par ch" ptType="doc node" func="posEven" op="equ" val="1">
                  <dgm:alg type="conn">
                    <dgm:param type="begPts" val="radial"/>
                    <dgm:param type="endPts" val="radial"/>
                    <dgm:param type="begSty" val="arr"/>
                    <dgm:param type="endSty" val="arr"/>
                  </dgm:alg>
                </dgm:if>
                <dgm:else name="Name8">
                  <dgm:alg type="conn">
                    <dgm:param type="begPts" val="auto"/>
                    <dgm:param type="endPts" val="auto"/>
                    <dgm:param type="begSty" val="arr"/>
                    <dgm:param type="endSty" val="arr"/>
                  </dgm:alg>
                </dgm:else>
              </dgm:choose>
              <dgm:shape xmlns:r="http://schemas.openxmlformats.org/officeDocument/2006/relationships" type="conn" r:blip="">
                <dgm:adjLst/>
              </dgm:shape>
              <dgm:presOf axis="self"/>
              <dgm:constrLst>
                <dgm:constr type="h" refType="w" fact="0.5"/>
                <dgm:constr type="connDist"/>
                <dgm:constr type="begPad" refType="connDist" fact="0.1"/>
                <dgm:constr type="endPad" refType="connDist" fact="0.1"/>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9"/>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A8F53-2694-4A93-3698-F188B34F3F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B9F0EE-C146-4AFC-84A0-0F7BA61731B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464700F-3F82-7ECD-7BE4-593632D86A6F}"/>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F48FE09A-649A-9871-158A-84A7E01D5E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BB18EF-1C66-BD0F-D0C5-4807D661AD5C}"/>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24664260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E20F5-809E-E306-8243-E0A69840CBD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4F30C1-4C06-1AF4-6C37-7BF2E387A5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6B660B-5A18-EFED-5A4D-A744A1869EEE}"/>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151D80DB-1B11-87BD-2C4C-D507FD3AEE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784060-9997-71BE-C00F-33FC89418463}"/>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993618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28FE6A-F83C-E174-9BCB-08C2C47C73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E234780-7DDD-8394-6758-65CA0D7773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11CB78-8429-B322-5431-084475B2C037}"/>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612FCB16-8D38-CAEF-A2A5-F4E8054F1C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B87F4C-7E9B-727D-C8C2-4EC79C1A5E2E}"/>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2368369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A2C9D-F1E2-AD92-227A-56230D8CB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DF0F08-FBCD-9CB1-B2FF-40D34FCA223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C9F62B-DA22-6B0A-F1A9-C82DBB6848DB}"/>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941DE9F6-2D16-7863-CE31-B54CA8ADB9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D7DB71-902B-191C-783B-3A3923A3B2EE}"/>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31798301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DF2AE-5306-1AA4-3B7C-08A1CCF69D3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4D7990-B884-E534-3C5B-8C0F06D4658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157ED8A-7875-7891-EDD0-BD152649814B}"/>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5C4FB144-59A4-47BA-BE9E-49103FBF31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64EE-CF92-32D7-4C39-350E521F261B}"/>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3976195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5F298F-E093-BD71-AF3B-A07D5D52D0F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B81708-39E1-9149-6662-D8089DB4C2F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FE30F8A-E6D8-39C1-628E-56FF90C0D0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42BCD73-822B-CFF6-2190-4CC8DA6AC18C}"/>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6" name="Footer Placeholder 5">
            <a:extLst>
              <a:ext uri="{FF2B5EF4-FFF2-40B4-BE49-F238E27FC236}">
                <a16:creationId xmlns:a16="http://schemas.microsoft.com/office/drawing/2014/main" id="{C49E9AAE-12B9-13B6-BC69-7E93247AC2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1F3666-EC43-F5F3-9841-E3FD3BA3F188}"/>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40325588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7594C8-3D30-3F4B-595A-8287852D553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E04DDB8-FB8B-42A0-17EA-4D01D6F471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4EB4B5C-267B-F88E-712F-1EE3A52DDBC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70D51F8-0D60-D616-874E-30905145D0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B3C1F0-FC27-D639-5494-2D74AABFA94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A6FBAA-A08C-67C5-251A-C6F7D1EC221F}"/>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8" name="Footer Placeholder 7">
            <a:extLst>
              <a:ext uri="{FF2B5EF4-FFF2-40B4-BE49-F238E27FC236}">
                <a16:creationId xmlns:a16="http://schemas.microsoft.com/office/drawing/2014/main" id="{233AEAFE-0AB9-428E-800C-5862DEEDB9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7FD5D7D-2618-1C9A-CA82-31120A15599C}"/>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2244604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3F7B8-7F22-1C2C-42DF-8AAD368602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2B1AFC8-F593-E4E5-FCB2-CBF07E71F804}"/>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4" name="Footer Placeholder 3">
            <a:extLst>
              <a:ext uri="{FF2B5EF4-FFF2-40B4-BE49-F238E27FC236}">
                <a16:creationId xmlns:a16="http://schemas.microsoft.com/office/drawing/2014/main" id="{34A58262-FAFB-1E61-EC78-3A16E5BC39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CE8DEB-6CC4-5118-57F1-FC0C0BAFCE98}"/>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457558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921B79-7E42-20C8-C530-01DC870D91D6}"/>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3" name="Footer Placeholder 2">
            <a:extLst>
              <a:ext uri="{FF2B5EF4-FFF2-40B4-BE49-F238E27FC236}">
                <a16:creationId xmlns:a16="http://schemas.microsoft.com/office/drawing/2014/main" id="{8952F454-8644-B5A1-47C0-487F6CB58A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F0A9989-2674-227C-5C19-49C9FFBAFBA5}"/>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24948738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20714-48CD-4775-B50D-6876744BE2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FBB8BA-0465-B243-F933-42A606B523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424558-A9FB-E4AB-B741-A861D5DCCE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FDA435-325F-1525-8A4B-123C8F52A801}"/>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6" name="Footer Placeholder 5">
            <a:extLst>
              <a:ext uri="{FF2B5EF4-FFF2-40B4-BE49-F238E27FC236}">
                <a16:creationId xmlns:a16="http://schemas.microsoft.com/office/drawing/2014/main" id="{6697ACFC-C7C6-91ED-CCE7-FFD09ABF86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DF625C-6CC7-C0D3-169C-B42940EA1EA7}"/>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14752276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E9073-648D-FAA1-2B81-E4E6773057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8B8781-E712-FE89-E8DF-307748DEEB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B7B00D0-19A5-6D61-DC06-CD29F2BD5B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66BCBBE-55E8-15FE-4F5F-E3A6AB6AEAAA}"/>
              </a:ext>
            </a:extLst>
          </p:cNvPr>
          <p:cNvSpPr>
            <a:spLocks noGrp="1"/>
          </p:cNvSpPr>
          <p:nvPr>
            <p:ph type="dt" sz="half" idx="10"/>
          </p:nvPr>
        </p:nvSpPr>
        <p:spPr/>
        <p:txBody>
          <a:bodyPr/>
          <a:lstStyle/>
          <a:p>
            <a:fld id="{1A65FEAE-9B80-C94C-B842-EC63CF1769A5}" type="datetimeFigureOut">
              <a:rPr lang="en-US" smtClean="0"/>
              <a:t>8/20/25</a:t>
            </a:fld>
            <a:endParaRPr lang="en-US"/>
          </a:p>
        </p:txBody>
      </p:sp>
      <p:sp>
        <p:nvSpPr>
          <p:cNvPr id="6" name="Footer Placeholder 5">
            <a:extLst>
              <a:ext uri="{FF2B5EF4-FFF2-40B4-BE49-F238E27FC236}">
                <a16:creationId xmlns:a16="http://schemas.microsoft.com/office/drawing/2014/main" id="{5664CDFD-0709-89D0-2A51-C53F936FDC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027B63-AED6-CA71-6B8D-D734EE1A99E9}"/>
              </a:ext>
            </a:extLst>
          </p:cNvPr>
          <p:cNvSpPr>
            <a:spLocks noGrp="1"/>
          </p:cNvSpPr>
          <p:nvPr>
            <p:ph type="sldNum" sz="quarter" idx="12"/>
          </p:nvPr>
        </p:nvSpPr>
        <p:spPr/>
        <p:txBody>
          <a:bodyPr/>
          <a:lstStyle/>
          <a:p>
            <a:fld id="{9FAD756B-70BD-3B4B-89BD-94C272C7BEF9}" type="slidenum">
              <a:rPr lang="en-US" smtClean="0"/>
              <a:t>‹#›</a:t>
            </a:fld>
            <a:endParaRPr lang="en-US"/>
          </a:p>
        </p:txBody>
      </p:sp>
    </p:spTree>
    <p:extLst>
      <p:ext uri="{BB962C8B-B14F-4D97-AF65-F5344CB8AC3E}">
        <p14:creationId xmlns:p14="http://schemas.microsoft.com/office/powerpoint/2010/main" val="16715500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FD98E5-4970-70CC-22DC-33E9674B96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0596678-0DB4-DC52-1056-F55944DF08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B0F36-BE18-1A2E-D5ED-52A21A41CD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1A65FEAE-9B80-C94C-B842-EC63CF1769A5}" type="datetimeFigureOut">
              <a:rPr lang="en-US" smtClean="0"/>
              <a:t>8/20/25</a:t>
            </a:fld>
            <a:endParaRPr lang="en-US"/>
          </a:p>
        </p:txBody>
      </p:sp>
      <p:sp>
        <p:nvSpPr>
          <p:cNvPr id="5" name="Footer Placeholder 4">
            <a:extLst>
              <a:ext uri="{FF2B5EF4-FFF2-40B4-BE49-F238E27FC236}">
                <a16:creationId xmlns:a16="http://schemas.microsoft.com/office/drawing/2014/main" id="{DA158847-83D4-70C6-B3D0-539E1D3455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D87FE70-700F-6301-4C8E-41720F767C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FAD756B-70BD-3B4B-89BD-94C272C7BEF9}" type="slidenum">
              <a:rPr lang="en-US" smtClean="0"/>
              <a:t>‹#›</a:t>
            </a:fld>
            <a:endParaRPr lang="en-US"/>
          </a:p>
        </p:txBody>
      </p:sp>
    </p:spTree>
    <p:extLst>
      <p:ext uri="{BB962C8B-B14F-4D97-AF65-F5344CB8AC3E}">
        <p14:creationId xmlns:p14="http://schemas.microsoft.com/office/powerpoint/2010/main" val="259885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1.jpg"/><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 Id="rId5" Type="http://schemas.openxmlformats.org/officeDocument/2006/relationships/image" Target="../media/image1.jp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jpg"/><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ulpture in a park&#10;&#10;AI-generated content may be incorrect.">
            <a:extLst>
              <a:ext uri="{FF2B5EF4-FFF2-40B4-BE49-F238E27FC236}">
                <a16:creationId xmlns:a16="http://schemas.microsoft.com/office/drawing/2014/main" id="{8B89D060-402B-64C8-BC5D-6A04AA663B29}"/>
              </a:ext>
            </a:extLst>
          </p:cNvPr>
          <p:cNvPicPr>
            <a:picLocks noChangeAspect="1"/>
          </p:cNvPicPr>
          <p:nvPr/>
        </p:nvPicPr>
        <p:blipFill>
          <a:blip r:embed="rId2"/>
          <a:stretch>
            <a:fillRect/>
          </a:stretch>
        </p:blipFill>
        <p:spPr>
          <a:xfrm>
            <a:off x="0" y="-9611"/>
            <a:ext cx="12192000" cy="6867611"/>
          </a:xfrm>
          <a:prstGeom prst="rect">
            <a:avLst/>
          </a:prstGeom>
        </p:spPr>
      </p:pic>
      <p:sp>
        <p:nvSpPr>
          <p:cNvPr id="8" name="Right Triangle 7">
            <a:extLst>
              <a:ext uri="{FF2B5EF4-FFF2-40B4-BE49-F238E27FC236}">
                <a16:creationId xmlns:a16="http://schemas.microsoft.com/office/drawing/2014/main" id="{44418F9A-D93C-AE32-E01D-0AF20C339218}"/>
              </a:ext>
            </a:extLst>
          </p:cNvPr>
          <p:cNvSpPr/>
          <p:nvPr/>
        </p:nvSpPr>
        <p:spPr>
          <a:xfrm rot="5400000">
            <a:off x="4079312" y="-101009"/>
            <a:ext cx="6858001" cy="7060020"/>
          </a:xfrm>
          <a:prstGeom prst="rtTriangle">
            <a:avLst/>
          </a:prstGeom>
          <a:solidFill>
            <a:srgbClr val="17375D">
              <a:alpha val="8483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9B88D74-500E-8EDD-015F-99C40D35FC78}"/>
              </a:ext>
            </a:extLst>
          </p:cNvPr>
          <p:cNvSpPr/>
          <p:nvPr/>
        </p:nvSpPr>
        <p:spPr>
          <a:xfrm>
            <a:off x="-31899" y="1"/>
            <a:ext cx="4008474" cy="6858000"/>
          </a:xfrm>
          <a:prstGeom prst="rect">
            <a:avLst/>
          </a:prstGeom>
          <a:solidFill>
            <a:srgbClr val="17375D">
              <a:alpha val="84833"/>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orange and black logo&#10;&#10;AI-generated content may be incorrect.">
            <a:extLst>
              <a:ext uri="{FF2B5EF4-FFF2-40B4-BE49-F238E27FC236}">
                <a16:creationId xmlns:a16="http://schemas.microsoft.com/office/drawing/2014/main" id="{1E537739-FCC8-050F-B101-4C918A6527B0}"/>
              </a:ext>
            </a:extLst>
          </p:cNvPr>
          <p:cNvPicPr>
            <a:picLocks noChangeAspect="1"/>
          </p:cNvPicPr>
          <p:nvPr/>
        </p:nvPicPr>
        <p:blipFill>
          <a:blip r:embed="rId3"/>
          <a:stretch>
            <a:fillRect/>
          </a:stretch>
        </p:blipFill>
        <p:spPr>
          <a:xfrm>
            <a:off x="703964" y="423973"/>
            <a:ext cx="827125" cy="1194736"/>
          </a:xfrm>
          <a:prstGeom prst="rect">
            <a:avLst/>
          </a:prstGeom>
        </p:spPr>
      </p:pic>
      <p:sp>
        <p:nvSpPr>
          <p:cNvPr id="12" name="TextBox 11">
            <a:extLst>
              <a:ext uri="{FF2B5EF4-FFF2-40B4-BE49-F238E27FC236}">
                <a16:creationId xmlns:a16="http://schemas.microsoft.com/office/drawing/2014/main" id="{084D4B91-A8BB-2F22-D015-3ACBCACF54E3}"/>
              </a:ext>
            </a:extLst>
          </p:cNvPr>
          <p:cNvSpPr txBox="1"/>
          <p:nvPr/>
        </p:nvSpPr>
        <p:spPr>
          <a:xfrm>
            <a:off x="606057" y="1967023"/>
            <a:ext cx="6634715" cy="1569660"/>
          </a:xfrm>
          <a:prstGeom prst="rect">
            <a:avLst/>
          </a:prstGeom>
          <a:noFill/>
        </p:spPr>
        <p:txBody>
          <a:bodyPr wrap="square" rtlCol="0">
            <a:spAutoFit/>
          </a:bodyPr>
          <a:lstStyle/>
          <a:p>
            <a:r>
              <a:rPr lang="en-US" sz="3200" b="1" dirty="0">
                <a:solidFill>
                  <a:schemeClr val="bg1"/>
                </a:solidFill>
                <a:latin typeface="Arial" panose="020B0604020202020204" pitchFamily="34" charset="0"/>
                <a:cs typeface="Arial" panose="020B0604020202020204" pitchFamily="34" charset="0"/>
              </a:rPr>
              <a:t>Preventing inadvertent survey respondent identification </a:t>
            </a:r>
            <a:r>
              <a:rPr lang="en-US" sz="3200" dirty="0">
                <a:solidFill>
                  <a:schemeClr val="bg1"/>
                </a:solidFill>
                <a:latin typeface="Arial" panose="020B0604020202020204" pitchFamily="34" charset="0"/>
                <a:cs typeface="Arial" panose="020B0604020202020204" pitchFamily="34" charset="0"/>
              </a:rPr>
              <a:t>through disclosure avoidance review.</a:t>
            </a:r>
          </a:p>
        </p:txBody>
      </p:sp>
      <p:sp>
        <p:nvSpPr>
          <p:cNvPr id="13" name="TextBox 12">
            <a:extLst>
              <a:ext uri="{FF2B5EF4-FFF2-40B4-BE49-F238E27FC236}">
                <a16:creationId xmlns:a16="http://schemas.microsoft.com/office/drawing/2014/main" id="{C73D68C2-6EDD-E6F7-FFF8-BEEAFCCF147A}"/>
              </a:ext>
            </a:extLst>
          </p:cNvPr>
          <p:cNvSpPr txBox="1"/>
          <p:nvPr/>
        </p:nvSpPr>
        <p:spPr>
          <a:xfrm>
            <a:off x="630866" y="3958855"/>
            <a:ext cx="6634715" cy="707886"/>
          </a:xfrm>
          <a:prstGeom prst="rect">
            <a:avLst/>
          </a:prstGeom>
          <a:noFill/>
        </p:spPr>
        <p:txBody>
          <a:bodyPr wrap="square" rtlCol="0">
            <a:spAutoFit/>
          </a:bodyPr>
          <a:lstStyle/>
          <a:p>
            <a:r>
              <a:rPr lang="en-US" sz="2000" b="1" dirty="0">
                <a:solidFill>
                  <a:schemeClr val="bg1"/>
                </a:solidFill>
                <a:latin typeface="Arial" panose="020B0604020202020204" pitchFamily="34" charset="0"/>
                <a:cs typeface="Arial" panose="020B0604020202020204" pitchFamily="34" charset="0"/>
              </a:rPr>
              <a:t>Michael Lotspeich-Yadao</a:t>
            </a:r>
          </a:p>
          <a:p>
            <a:r>
              <a:rPr lang="en-US" sz="2000" dirty="0">
                <a:solidFill>
                  <a:schemeClr val="bg1"/>
                </a:solidFill>
                <a:latin typeface="Arial" panose="020B0604020202020204" pitchFamily="34" charset="0"/>
                <a:cs typeface="Arial" panose="020B0604020202020204" pitchFamily="34" charset="0"/>
              </a:rPr>
              <a:t>mlots2@Illinois.edu</a:t>
            </a:r>
          </a:p>
        </p:txBody>
      </p:sp>
      <p:sp>
        <p:nvSpPr>
          <p:cNvPr id="14" name="TextBox 13">
            <a:extLst>
              <a:ext uri="{FF2B5EF4-FFF2-40B4-BE49-F238E27FC236}">
                <a16:creationId xmlns:a16="http://schemas.microsoft.com/office/drawing/2014/main" id="{79D2CA81-5109-7E37-4988-9F1684E0BF9A}"/>
              </a:ext>
            </a:extLst>
          </p:cNvPr>
          <p:cNvSpPr txBox="1"/>
          <p:nvPr/>
        </p:nvSpPr>
        <p:spPr>
          <a:xfrm>
            <a:off x="623777" y="6110175"/>
            <a:ext cx="6634715" cy="400110"/>
          </a:xfrm>
          <a:prstGeom prst="rect">
            <a:avLst/>
          </a:prstGeom>
          <a:noFill/>
        </p:spPr>
        <p:txBody>
          <a:bodyPr wrap="square" rtlCol="0">
            <a:spAutoFit/>
          </a:bodyPr>
          <a:lstStyle/>
          <a:p>
            <a:r>
              <a:rPr lang="en-US" sz="2000" dirty="0">
                <a:solidFill>
                  <a:schemeClr val="bg1"/>
                </a:solidFill>
                <a:latin typeface="Arial" panose="020B0604020202020204" pitchFamily="34" charset="0"/>
                <a:cs typeface="Arial" panose="020B0604020202020204" pitchFamily="34" charset="0"/>
              </a:rPr>
              <a:t>20250821</a:t>
            </a:r>
          </a:p>
        </p:txBody>
      </p:sp>
    </p:spTree>
    <p:extLst>
      <p:ext uri="{BB962C8B-B14F-4D97-AF65-F5344CB8AC3E}">
        <p14:creationId xmlns:p14="http://schemas.microsoft.com/office/powerpoint/2010/main" val="31649026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2C72DF-8A39-10AE-9953-A6D38C1C9374}"/>
            </a:ext>
          </a:extLst>
        </p:cNvPr>
        <p:cNvGrpSpPr/>
        <p:nvPr/>
      </p:nvGrpSpPr>
      <p:grpSpPr>
        <a:xfrm>
          <a:off x="0" y="0"/>
          <a:ext cx="0" cy="0"/>
          <a:chOff x="0" y="0"/>
          <a:chExt cx="0" cy="0"/>
        </a:xfrm>
      </p:grpSpPr>
      <p:pic>
        <p:nvPicPr>
          <p:cNvPr id="8" name="Picture 7" descr="A sculpture in a park&#10;&#10;AI-generated content may be incorrect.">
            <a:extLst>
              <a:ext uri="{FF2B5EF4-FFF2-40B4-BE49-F238E27FC236}">
                <a16:creationId xmlns:a16="http://schemas.microsoft.com/office/drawing/2014/main" id="{024E6B92-FF29-DB3A-4AAE-EB052D2E9D97}"/>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9" name="Rectangle 8">
            <a:extLst>
              <a:ext uri="{FF2B5EF4-FFF2-40B4-BE49-F238E27FC236}">
                <a16:creationId xmlns:a16="http://schemas.microsoft.com/office/drawing/2014/main" id="{09FA0FB9-8EB4-5779-7151-2306441690BE}"/>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2F600F4-688F-E1AE-2E2D-33661AACE456}"/>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1011B130-53B1-94BD-1DDC-032D1A535321}"/>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What is an implicit sample?</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3" name="Table 12">
            <a:extLst>
              <a:ext uri="{FF2B5EF4-FFF2-40B4-BE49-F238E27FC236}">
                <a16:creationId xmlns:a16="http://schemas.microsoft.com/office/drawing/2014/main" id="{928F0290-1894-5B83-2DFF-71780C2E417A}"/>
              </a:ext>
            </a:extLst>
          </p:cNvPr>
          <p:cNvGraphicFramePr>
            <a:graphicFrameLocks noGrp="1"/>
          </p:cNvGraphicFramePr>
          <p:nvPr>
            <p:extLst>
              <p:ext uri="{D42A27DB-BD31-4B8C-83A1-F6EECF244321}">
                <p14:modId xmlns:p14="http://schemas.microsoft.com/office/powerpoint/2010/main" val="971064755"/>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4" name="TextBox 13">
            <a:extLst>
              <a:ext uri="{FF2B5EF4-FFF2-40B4-BE49-F238E27FC236}">
                <a16:creationId xmlns:a16="http://schemas.microsoft.com/office/drawing/2014/main" id="{2B130997-05DF-3CDD-B97A-42A2B3BA32D6}"/>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Addressing implicit samples</a:t>
            </a:r>
          </a:p>
        </p:txBody>
      </p:sp>
      <p:sp>
        <p:nvSpPr>
          <p:cNvPr id="15" name="Rectangle 14">
            <a:extLst>
              <a:ext uri="{FF2B5EF4-FFF2-40B4-BE49-F238E27FC236}">
                <a16:creationId xmlns:a16="http://schemas.microsoft.com/office/drawing/2014/main" id="{6D998B8F-8C07-356E-DE57-A8F8E18EA61C}"/>
              </a:ext>
            </a:extLst>
          </p:cNvPr>
          <p:cNvSpPr/>
          <p:nvPr/>
        </p:nvSpPr>
        <p:spPr>
          <a:xfrm>
            <a:off x="4165600" y="2311400"/>
            <a:ext cx="7188200" cy="3873500"/>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6" name="Rectangle 15">
            <a:extLst>
              <a:ext uri="{FF2B5EF4-FFF2-40B4-BE49-F238E27FC236}">
                <a16:creationId xmlns:a16="http://schemas.microsoft.com/office/drawing/2014/main" id="{18F48A1D-598E-3246-8734-B9E1F72901CF}"/>
              </a:ext>
            </a:extLst>
          </p:cNvPr>
          <p:cNvSpPr/>
          <p:nvPr/>
        </p:nvSpPr>
        <p:spPr>
          <a:xfrm>
            <a:off x="4216400" y="2908300"/>
            <a:ext cx="5867400" cy="3200400"/>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TextBox 16">
            <a:extLst>
              <a:ext uri="{FF2B5EF4-FFF2-40B4-BE49-F238E27FC236}">
                <a16:creationId xmlns:a16="http://schemas.microsoft.com/office/drawing/2014/main" id="{D3FA35EE-FB08-A38C-8257-F5E4B4122B56}"/>
              </a:ext>
            </a:extLst>
          </p:cNvPr>
          <p:cNvSpPr txBox="1"/>
          <p:nvPr/>
        </p:nvSpPr>
        <p:spPr>
          <a:xfrm>
            <a:off x="4102100" y="1968500"/>
            <a:ext cx="5897768"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All survey respondents are the main sample (N = 1000).</a:t>
            </a:r>
          </a:p>
        </p:txBody>
      </p:sp>
      <p:sp>
        <p:nvSpPr>
          <p:cNvPr id="18" name="TextBox 17">
            <a:extLst>
              <a:ext uri="{FF2B5EF4-FFF2-40B4-BE49-F238E27FC236}">
                <a16:creationId xmlns:a16="http://schemas.microsoft.com/office/drawing/2014/main" id="{05249512-DED1-74D4-1750-004F31C8909F}"/>
              </a:ext>
            </a:extLst>
          </p:cNvPr>
          <p:cNvSpPr txBox="1"/>
          <p:nvPr/>
        </p:nvSpPr>
        <p:spPr>
          <a:xfrm>
            <a:off x="4216400" y="2933700"/>
            <a:ext cx="4254499"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Respondents who identify as religious are the sub-sample (N = 800).</a:t>
            </a:r>
          </a:p>
        </p:txBody>
      </p:sp>
      <p:cxnSp>
        <p:nvCxnSpPr>
          <p:cNvPr id="20" name="Straight Arrow Connector 19">
            <a:extLst>
              <a:ext uri="{FF2B5EF4-FFF2-40B4-BE49-F238E27FC236}">
                <a16:creationId xmlns:a16="http://schemas.microsoft.com/office/drawing/2014/main" id="{7D3C2B4B-D7A5-016B-25C1-BC360B64EB4C}"/>
              </a:ext>
            </a:extLst>
          </p:cNvPr>
          <p:cNvCxnSpPr/>
          <p:nvPr/>
        </p:nvCxnSpPr>
        <p:spPr>
          <a:xfrm>
            <a:off x="2692400" y="2273300"/>
            <a:ext cx="1727200" cy="30480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21" name="TextBox 20">
            <a:extLst>
              <a:ext uri="{FF2B5EF4-FFF2-40B4-BE49-F238E27FC236}">
                <a16:creationId xmlns:a16="http://schemas.microsoft.com/office/drawing/2014/main" id="{2E280352-4FAD-621F-8244-774B8E4927FE}"/>
              </a:ext>
            </a:extLst>
          </p:cNvPr>
          <p:cNvSpPr txBox="1"/>
          <p:nvPr/>
        </p:nvSpPr>
        <p:spPr>
          <a:xfrm>
            <a:off x="279400" y="1676400"/>
            <a:ext cx="3517900" cy="64633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The implicit sample is the non-religious respondents (N = 200).</a:t>
            </a:r>
          </a:p>
        </p:txBody>
      </p:sp>
      <p:sp>
        <p:nvSpPr>
          <p:cNvPr id="22" name="TextBox 21">
            <a:extLst>
              <a:ext uri="{FF2B5EF4-FFF2-40B4-BE49-F238E27FC236}">
                <a16:creationId xmlns:a16="http://schemas.microsoft.com/office/drawing/2014/main" id="{269B6D5B-22E4-A3F0-B038-980E738F8C80}"/>
              </a:ext>
            </a:extLst>
          </p:cNvPr>
          <p:cNvSpPr txBox="1"/>
          <p:nvPr/>
        </p:nvSpPr>
        <p:spPr>
          <a:xfrm>
            <a:off x="330200" y="2819400"/>
            <a:ext cx="3327400" cy="3139321"/>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This is a disclosure risk! </a:t>
            </a:r>
          </a:p>
          <a:p>
            <a:endParaRPr lang="en-US" dirty="0">
              <a:latin typeface="Arial" panose="020B0604020202020204" pitchFamily="34" charset="0"/>
              <a:cs typeface="Arial" panose="020B0604020202020204" pitchFamily="34" charset="0"/>
            </a:endParaRPr>
          </a:p>
          <a:p>
            <a:r>
              <a:rPr lang="en-US" dirty="0">
                <a:latin typeface="Arial" panose="020B0604020202020204" pitchFamily="34" charset="0"/>
                <a:cs typeface="Arial" panose="020B0604020202020204" pitchFamily="34" charset="0"/>
              </a:rPr>
              <a:t>If we identify the main sample and then identify a subset and give specifics about that subset (or even give the average for the whole and the subset), it’s possible to reconstruct the statistics for the implicit sample which is an inadvertent disclosure.</a:t>
            </a:r>
          </a:p>
        </p:txBody>
      </p:sp>
    </p:spTree>
    <p:extLst>
      <p:ext uri="{BB962C8B-B14F-4D97-AF65-F5344CB8AC3E}">
        <p14:creationId xmlns:p14="http://schemas.microsoft.com/office/powerpoint/2010/main" val="1141836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239363-9C8C-3F39-AFAA-3DB55F8B61F6}"/>
            </a:ext>
          </a:extLst>
        </p:cNvPr>
        <p:cNvGrpSpPr/>
        <p:nvPr/>
      </p:nvGrpSpPr>
      <p:grpSpPr>
        <a:xfrm>
          <a:off x="0" y="0"/>
          <a:ext cx="0" cy="0"/>
          <a:chOff x="0" y="0"/>
          <a:chExt cx="0" cy="0"/>
        </a:xfrm>
      </p:grpSpPr>
      <p:sp>
        <p:nvSpPr>
          <p:cNvPr id="20" name="Rectangle 19">
            <a:extLst>
              <a:ext uri="{FF2B5EF4-FFF2-40B4-BE49-F238E27FC236}">
                <a16:creationId xmlns:a16="http://schemas.microsoft.com/office/drawing/2014/main" id="{E156F5F3-7FFB-400C-2F7C-701F5D180F21}"/>
              </a:ext>
            </a:extLst>
          </p:cNvPr>
          <p:cNvSpPr/>
          <p:nvPr/>
        </p:nvSpPr>
        <p:spPr>
          <a:xfrm>
            <a:off x="2844800" y="1930400"/>
            <a:ext cx="6286500" cy="2374900"/>
          </a:xfrm>
          <a:prstGeom prst="rect">
            <a:avLst/>
          </a:prstGeom>
          <a:solidFill>
            <a:schemeClr val="bg1">
              <a:lumMod val="9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25D13220-D9E7-FD14-DFAA-3A7FA2C8AD91}"/>
              </a:ext>
            </a:extLst>
          </p:cNvPr>
          <p:cNvSpPr txBox="1"/>
          <p:nvPr/>
        </p:nvSpPr>
        <p:spPr>
          <a:xfrm>
            <a:off x="187452" y="1479034"/>
            <a:ext cx="9518904" cy="369332"/>
          </a:xfrm>
          <a:prstGeom prst="rect">
            <a:avLst/>
          </a:prstGeom>
          <a:noFill/>
        </p:spPr>
        <p:txBody>
          <a:bodyPr wrap="square">
            <a:spAutoFit/>
          </a:bodyPr>
          <a:lstStyle/>
          <a:p>
            <a:r>
              <a:rPr lang="en-US" i="1" dirty="0">
                <a:latin typeface="Arial" panose="020B0604020202020204" pitchFamily="34" charset="0"/>
                <a:cs typeface="Arial" panose="020B0604020202020204" pitchFamily="34" charset="0"/>
              </a:rPr>
              <a:t>The purpose of this ado is to identify and check implicit samples.</a:t>
            </a:r>
          </a:p>
        </p:txBody>
      </p:sp>
      <p:sp>
        <p:nvSpPr>
          <p:cNvPr id="17" name="TextBox 16">
            <a:extLst>
              <a:ext uri="{FF2B5EF4-FFF2-40B4-BE49-F238E27FC236}">
                <a16:creationId xmlns:a16="http://schemas.microsoft.com/office/drawing/2014/main" id="{D5FD562F-FED5-D9F9-995A-C8A336B0226D}"/>
              </a:ext>
            </a:extLst>
          </p:cNvPr>
          <p:cNvSpPr txBox="1"/>
          <p:nvPr/>
        </p:nvSpPr>
        <p:spPr>
          <a:xfrm>
            <a:off x="2825750" y="4505236"/>
            <a:ext cx="6483350" cy="1938992"/>
          </a:xfrm>
          <a:prstGeom prst="rect">
            <a:avLst/>
          </a:prstGeom>
          <a:noFill/>
        </p:spPr>
        <p:txBody>
          <a:bodyPr wrap="square">
            <a:spAutoFit/>
          </a:bodyPr>
          <a:lstStyle/>
          <a:p>
            <a:r>
              <a:rPr lang="en-US" sz="2400" b="1" dirty="0">
                <a:latin typeface="Arial" panose="020B0604020202020204" pitchFamily="34" charset="0"/>
                <a:cs typeface="Arial" panose="020B0604020202020204" pitchFamily="34" charset="0"/>
              </a:rPr>
              <a:t>Features</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Calculates implicit sample size</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Warns if below threshold</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Checks variables within implicit sample</a:t>
            </a:r>
          </a:p>
          <a:p>
            <a:pPr marL="342900" indent="-342900">
              <a:buFont typeface="Arial" panose="020B0604020202020204" pitchFamily="34" charset="0"/>
              <a:buChar char="•"/>
            </a:pPr>
            <a:r>
              <a:rPr lang="en-US" sz="2400" dirty="0">
                <a:latin typeface="Arial" panose="020B0604020202020204" pitchFamily="34" charset="0"/>
                <a:cs typeface="Arial" panose="020B0604020202020204" pitchFamily="34" charset="0"/>
              </a:rPr>
              <a:t>Returns pass/fail status</a:t>
            </a:r>
          </a:p>
        </p:txBody>
      </p:sp>
      <p:sp>
        <p:nvSpPr>
          <p:cNvPr id="19" name="TextBox 18">
            <a:extLst>
              <a:ext uri="{FF2B5EF4-FFF2-40B4-BE49-F238E27FC236}">
                <a16:creationId xmlns:a16="http://schemas.microsoft.com/office/drawing/2014/main" id="{A308941E-44A5-236D-AADB-3BF461170646}"/>
              </a:ext>
            </a:extLst>
          </p:cNvPr>
          <p:cNvSpPr txBox="1"/>
          <p:nvPr/>
        </p:nvSpPr>
        <p:spPr>
          <a:xfrm>
            <a:off x="3181350" y="2297837"/>
            <a:ext cx="5886450" cy="1785104"/>
          </a:xfrm>
          <a:prstGeom prst="rect">
            <a:avLst/>
          </a:prstGeom>
          <a:noFill/>
        </p:spPr>
        <p:txBody>
          <a:bodyPr wrap="square">
            <a:spAutoFit/>
          </a:bodyPr>
          <a:lstStyle/>
          <a:p>
            <a:r>
              <a:rPr lang="en-US" sz="2200" dirty="0" err="1">
                <a:solidFill>
                  <a:srgbClr val="383A42"/>
                </a:solidFill>
                <a:latin typeface="Lucida Console" panose="020B0609040504020204" pitchFamily="49" charset="0"/>
              </a:rPr>
              <a:t>check_implicit</a:t>
            </a:r>
            <a:r>
              <a:rPr lang="en-US" sz="2200" dirty="0">
                <a:solidFill>
                  <a:srgbClr val="383A42"/>
                </a:solidFill>
                <a:latin typeface="Lucida Console" panose="020B0609040504020204" pitchFamily="49" charset="0"/>
              </a:rPr>
              <a:t>, </a:t>
            </a:r>
          </a:p>
          <a:p>
            <a:r>
              <a:rPr lang="en-US" sz="2200" dirty="0">
                <a:solidFill>
                  <a:srgbClr val="383A42"/>
                </a:solidFill>
                <a:latin typeface="Lucida Console" panose="020B0609040504020204" pitchFamily="49" charset="0"/>
              </a:rPr>
              <a:t>    sample1(</a:t>
            </a:r>
            <a:r>
              <a:rPr lang="en-US" sz="2200" dirty="0" err="1">
                <a:solidFill>
                  <a:srgbClr val="383A42"/>
                </a:solidFill>
                <a:latin typeface="Lucida Console" panose="020B0609040504020204" pitchFamily="49" charset="0"/>
              </a:rPr>
              <a:t>main_sample</a:t>
            </a:r>
            <a:r>
              <a:rPr lang="en-US" sz="2200" dirty="0">
                <a:solidFill>
                  <a:srgbClr val="383A42"/>
                </a:solidFill>
                <a:latin typeface="Lucida Console" panose="020B0609040504020204" pitchFamily="49" charset="0"/>
              </a:rPr>
              <a:t>) </a:t>
            </a:r>
          </a:p>
          <a:p>
            <a:r>
              <a:rPr lang="en-US" sz="2200" dirty="0">
                <a:solidFill>
                  <a:srgbClr val="383A42"/>
                </a:solidFill>
                <a:latin typeface="Lucida Console" panose="020B0609040504020204" pitchFamily="49" charset="0"/>
              </a:rPr>
              <a:t>    sample2(subsample)</a:t>
            </a:r>
          </a:p>
          <a:p>
            <a:r>
              <a:rPr lang="en-US" sz="2200" dirty="0">
                <a:solidFill>
                  <a:srgbClr val="383A42"/>
                </a:solidFill>
                <a:latin typeface="Lucida Console" panose="020B0609040504020204" pitchFamily="49" charset="0"/>
              </a:rPr>
              <a:t>    [</a:t>
            </a:r>
            <a:r>
              <a:rPr lang="en-US" sz="2200" dirty="0" err="1">
                <a:solidFill>
                  <a:srgbClr val="383A42"/>
                </a:solidFill>
                <a:latin typeface="Lucida Console" panose="020B0609040504020204" pitchFamily="49" charset="0"/>
              </a:rPr>
              <a:t>varlist</a:t>
            </a:r>
            <a:r>
              <a:rPr lang="en-US" sz="2200" dirty="0">
                <a:solidFill>
                  <a:srgbClr val="383A42"/>
                </a:solidFill>
                <a:latin typeface="Lucida Console" panose="020B0609040504020204" pitchFamily="49" charset="0"/>
              </a:rPr>
              <a:t>(</a:t>
            </a:r>
            <a:r>
              <a:rPr lang="en-US" sz="2200" dirty="0" err="1">
                <a:solidFill>
                  <a:srgbClr val="383A42"/>
                </a:solidFill>
                <a:latin typeface="Lucida Console" panose="020B0609040504020204" pitchFamily="49" charset="0"/>
              </a:rPr>
              <a:t>variables_to_check</a:t>
            </a:r>
            <a:r>
              <a:rPr lang="en-US" sz="2200" dirty="0">
                <a:solidFill>
                  <a:srgbClr val="383A42"/>
                </a:solidFill>
                <a:latin typeface="Lucida Console" panose="020B0609040504020204" pitchFamily="49" charset="0"/>
              </a:rPr>
              <a:t>)]</a:t>
            </a:r>
          </a:p>
          <a:p>
            <a:r>
              <a:rPr lang="en-US" sz="2200" dirty="0">
                <a:solidFill>
                  <a:srgbClr val="383A42"/>
                </a:solidFill>
                <a:latin typeface="Lucida Console" panose="020B0609040504020204" pitchFamily="49" charset="0"/>
              </a:rPr>
              <a:t>    threshold(#)</a:t>
            </a:r>
          </a:p>
        </p:txBody>
      </p:sp>
      <p:pic>
        <p:nvPicPr>
          <p:cNvPr id="21" name="Picture 20" descr="A sculpture in a park&#10;&#10;AI-generated content may be incorrect.">
            <a:extLst>
              <a:ext uri="{FF2B5EF4-FFF2-40B4-BE49-F238E27FC236}">
                <a16:creationId xmlns:a16="http://schemas.microsoft.com/office/drawing/2014/main" id="{58722A7B-2A91-EE6C-5408-BB53D882E4BB}"/>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22" name="Rectangle 21">
            <a:extLst>
              <a:ext uri="{FF2B5EF4-FFF2-40B4-BE49-F238E27FC236}">
                <a16:creationId xmlns:a16="http://schemas.microsoft.com/office/drawing/2014/main" id="{BC9FDEFF-B29C-DF21-E4F8-E01C7257E84C}"/>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51C1AF-71AC-78C3-BAC3-6147138CEDA6}"/>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65F3C866-D1BB-8D6C-AAC9-43A41DA4A733}"/>
              </a:ext>
            </a:extLst>
          </p:cNvPr>
          <p:cNvSpPr txBox="1"/>
          <p:nvPr/>
        </p:nvSpPr>
        <p:spPr>
          <a:xfrm>
            <a:off x="194931" y="870921"/>
            <a:ext cx="11224183" cy="461665"/>
          </a:xfrm>
          <a:prstGeom prst="rect">
            <a:avLst/>
          </a:prstGeom>
          <a:noFill/>
        </p:spPr>
        <p:txBody>
          <a:bodyPr wrap="square" rtlCol="0">
            <a:spAutoFit/>
          </a:bodyPr>
          <a:lstStyle/>
          <a:p>
            <a:r>
              <a:rPr lang="en-US" sz="2400" b="1" dirty="0" err="1">
                <a:solidFill>
                  <a:schemeClr val="bg1"/>
                </a:solidFill>
                <a:latin typeface="Arial" panose="020B0604020202020204" pitchFamily="34" charset="0"/>
                <a:cs typeface="Arial" panose="020B0604020202020204" pitchFamily="34" charset="0"/>
              </a:rPr>
              <a:t>check_implicit</a:t>
            </a:r>
            <a:r>
              <a:rPr lang="en-US" sz="2400" b="1" dirty="0">
                <a:solidFill>
                  <a:schemeClr val="bg1"/>
                </a:solidFill>
                <a:latin typeface="Arial" panose="020B0604020202020204" pitchFamily="34" charset="0"/>
                <a:cs typeface="Arial" panose="020B0604020202020204" pitchFamily="34" charset="0"/>
              </a:rPr>
              <a:t> ado for Stata</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25" name="Table 24">
            <a:extLst>
              <a:ext uri="{FF2B5EF4-FFF2-40B4-BE49-F238E27FC236}">
                <a16:creationId xmlns:a16="http://schemas.microsoft.com/office/drawing/2014/main" id="{6ED582B1-961C-32EA-8BD6-9C8160B43EAB}"/>
              </a:ext>
            </a:extLst>
          </p:cNvPr>
          <p:cNvGraphicFramePr>
            <a:graphicFrameLocks noGrp="1"/>
          </p:cNvGraphicFramePr>
          <p:nvPr>
            <p:extLst>
              <p:ext uri="{D42A27DB-BD31-4B8C-83A1-F6EECF244321}">
                <p14:modId xmlns:p14="http://schemas.microsoft.com/office/powerpoint/2010/main" val="3276529646"/>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26" name="TextBox 25">
            <a:extLst>
              <a:ext uri="{FF2B5EF4-FFF2-40B4-BE49-F238E27FC236}">
                <a16:creationId xmlns:a16="http://schemas.microsoft.com/office/drawing/2014/main" id="{9E3BA993-5962-A4DB-37CE-DE2129F1B472}"/>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Addressing implicit samples</a:t>
            </a:r>
          </a:p>
        </p:txBody>
      </p:sp>
    </p:spTree>
    <p:extLst>
      <p:ext uri="{BB962C8B-B14F-4D97-AF65-F5344CB8AC3E}">
        <p14:creationId xmlns:p14="http://schemas.microsoft.com/office/powerpoint/2010/main" val="26496196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0F23FB-0BCF-BB64-49D8-D4A58E6D340A}"/>
            </a:ext>
          </a:extLst>
        </p:cNvPr>
        <p:cNvGrpSpPr/>
        <p:nvPr/>
      </p:nvGrpSpPr>
      <p:grpSpPr>
        <a:xfrm>
          <a:off x="0" y="0"/>
          <a:ext cx="0" cy="0"/>
          <a:chOff x="0" y="0"/>
          <a:chExt cx="0" cy="0"/>
        </a:xfrm>
      </p:grpSpPr>
      <p:graphicFrame>
        <p:nvGraphicFramePr>
          <p:cNvPr id="6" name="Diagram 5">
            <a:extLst>
              <a:ext uri="{FF2B5EF4-FFF2-40B4-BE49-F238E27FC236}">
                <a16:creationId xmlns:a16="http://schemas.microsoft.com/office/drawing/2014/main" id="{FB2C8FB0-4726-665E-7A20-0D2C32266850}"/>
              </a:ext>
            </a:extLst>
          </p:cNvPr>
          <p:cNvGraphicFramePr/>
          <p:nvPr>
            <p:extLst>
              <p:ext uri="{D42A27DB-BD31-4B8C-83A1-F6EECF244321}">
                <p14:modId xmlns:p14="http://schemas.microsoft.com/office/powerpoint/2010/main" val="2506671243"/>
              </p:ext>
            </p:extLst>
          </p:nvPr>
        </p:nvGraphicFramePr>
        <p:xfrm>
          <a:off x="310776" y="1723713"/>
          <a:ext cx="11504706" cy="49280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descr="A sculpture in a park&#10;&#10;AI-generated content may be incorrect.">
            <a:extLst>
              <a:ext uri="{FF2B5EF4-FFF2-40B4-BE49-F238E27FC236}">
                <a16:creationId xmlns:a16="http://schemas.microsoft.com/office/drawing/2014/main" id="{7B2E93AE-2D50-928F-FB3A-81B09BA52A6C}"/>
              </a:ext>
            </a:extLst>
          </p:cNvPr>
          <p:cNvPicPr>
            <a:picLocks noChangeAspect="1"/>
          </p:cNvPicPr>
          <p:nvPr/>
        </p:nvPicPr>
        <p:blipFill>
          <a:blip r:embed="rId7"/>
          <a:srcRect b="80075"/>
          <a:stretch>
            <a:fillRect/>
          </a:stretch>
        </p:blipFill>
        <p:spPr>
          <a:xfrm>
            <a:off x="0" y="0"/>
            <a:ext cx="12192000" cy="1368392"/>
          </a:xfrm>
          <a:prstGeom prst="rect">
            <a:avLst/>
          </a:prstGeom>
        </p:spPr>
      </p:pic>
      <p:sp>
        <p:nvSpPr>
          <p:cNvPr id="10" name="Rectangle 9">
            <a:extLst>
              <a:ext uri="{FF2B5EF4-FFF2-40B4-BE49-F238E27FC236}">
                <a16:creationId xmlns:a16="http://schemas.microsoft.com/office/drawing/2014/main" id="{F6F15DE8-C3C0-A276-6926-D37CACA9914C}"/>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EF669B-95BE-A502-CA09-3682E95E618B}"/>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7DC50EE-A1E3-DE63-4747-3EA783C14612}"/>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Workflow for disclosure avoidance</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3" name="Table 12">
            <a:extLst>
              <a:ext uri="{FF2B5EF4-FFF2-40B4-BE49-F238E27FC236}">
                <a16:creationId xmlns:a16="http://schemas.microsoft.com/office/drawing/2014/main" id="{9F94791D-0B76-463A-2C12-20162F7757BF}"/>
              </a:ext>
            </a:extLst>
          </p:cNvPr>
          <p:cNvGraphicFramePr>
            <a:graphicFrameLocks noGrp="1"/>
          </p:cNvGraphicFramePr>
          <p:nvPr>
            <p:extLst>
              <p:ext uri="{D42A27DB-BD31-4B8C-83A1-F6EECF244321}">
                <p14:modId xmlns:p14="http://schemas.microsoft.com/office/powerpoint/2010/main" val="4246977313"/>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4" name="TextBox 13">
            <a:extLst>
              <a:ext uri="{FF2B5EF4-FFF2-40B4-BE49-F238E27FC236}">
                <a16:creationId xmlns:a16="http://schemas.microsoft.com/office/drawing/2014/main" id="{FFCE9B95-8FC3-44A7-085D-98F4927EE70C}"/>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Key takeaways and workflow</a:t>
            </a:r>
          </a:p>
        </p:txBody>
      </p:sp>
    </p:spTree>
    <p:extLst>
      <p:ext uri="{BB962C8B-B14F-4D97-AF65-F5344CB8AC3E}">
        <p14:creationId xmlns:p14="http://schemas.microsoft.com/office/powerpoint/2010/main" val="23160996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6A8848-F2CE-5C81-0604-3B1426ABFD02}"/>
            </a:ext>
          </a:extLst>
        </p:cNvPr>
        <p:cNvGrpSpPr/>
        <p:nvPr/>
      </p:nvGrpSpPr>
      <p:grpSpPr>
        <a:xfrm>
          <a:off x="0" y="0"/>
          <a:ext cx="0" cy="0"/>
          <a:chOff x="0" y="0"/>
          <a:chExt cx="0" cy="0"/>
        </a:xfrm>
      </p:grpSpPr>
      <p:sp>
        <p:nvSpPr>
          <p:cNvPr id="8" name="TextBox 7">
            <a:extLst>
              <a:ext uri="{FF2B5EF4-FFF2-40B4-BE49-F238E27FC236}">
                <a16:creationId xmlns:a16="http://schemas.microsoft.com/office/drawing/2014/main" id="{84DF8891-E1EE-49EA-8A33-D7CC78E2246E}"/>
              </a:ext>
            </a:extLst>
          </p:cNvPr>
          <p:cNvSpPr txBox="1"/>
          <p:nvPr/>
        </p:nvSpPr>
        <p:spPr>
          <a:xfrm>
            <a:off x="265814" y="2530549"/>
            <a:ext cx="9918741" cy="2246769"/>
          </a:xfrm>
          <a:prstGeom prst="rect">
            <a:avLst/>
          </a:prstGeom>
          <a:noFill/>
        </p:spPr>
        <p:txBody>
          <a:bodyPr wrap="none" rtlCol="0">
            <a:spAutoFit/>
          </a:bodyPr>
          <a:lstStyle/>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Disclosure risk is real, even when the data is aggregated.</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Automated tools, like an ado script, can reduce errors and save time.</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Don’t forget about implicit samples– they’re easily overlooked.</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Document everything, creating a clear audit trail.</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When in doubt, protect – err on the side of caution.</a:t>
            </a:r>
          </a:p>
        </p:txBody>
      </p:sp>
      <p:pic>
        <p:nvPicPr>
          <p:cNvPr id="2" name="Picture 1" descr="A sculpture in a park&#10;&#10;AI-generated content may be incorrect.">
            <a:extLst>
              <a:ext uri="{FF2B5EF4-FFF2-40B4-BE49-F238E27FC236}">
                <a16:creationId xmlns:a16="http://schemas.microsoft.com/office/drawing/2014/main" id="{B5CBEAB8-E227-816F-0229-11E9BB665C86}"/>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6" name="Rectangle 5">
            <a:extLst>
              <a:ext uri="{FF2B5EF4-FFF2-40B4-BE49-F238E27FC236}">
                <a16:creationId xmlns:a16="http://schemas.microsoft.com/office/drawing/2014/main" id="{B5F46479-1D10-EB1B-2D1F-F8C5279AC6A1}"/>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47F316D-D932-D5F7-F069-2CCEAFBD2183}"/>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CF8AB6E4-2B0A-4557-4A6A-6D0ADD751F9D}"/>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What should I take away from today?</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1" name="Table 10">
            <a:extLst>
              <a:ext uri="{FF2B5EF4-FFF2-40B4-BE49-F238E27FC236}">
                <a16:creationId xmlns:a16="http://schemas.microsoft.com/office/drawing/2014/main" id="{9D238866-A813-F3EF-7D58-2E33F349EEAC}"/>
              </a:ext>
            </a:extLst>
          </p:cNvPr>
          <p:cNvGraphicFramePr>
            <a:graphicFrameLocks noGrp="1"/>
          </p:cNvGraphicFramePr>
          <p:nvPr>
            <p:extLst>
              <p:ext uri="{D42A27DB-BD31-4B8C-83A1-F6EECF244321}">
                <p14:modId xmlns:p14="http://schemas.microsoft.com/office/powerpoint/2010/main" val="2707493319"/>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2" name="TextBox 11">
            <a:extLst>
              <a:ext uri="{FF2B5EF4-FFF2-40B4-BE49-F238E27FC236}">
                <a16:creationId xmlns:a16="http://schemas.microsoft.com/office/drawing/2014/main" id="{2378B9BF-7B9B-74B1-5022-47F306FEC1A7}"/>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Key takeaways and workflow</a:t>
            </a:r>
          </a:p>
        </p:txBody>
      </p:sp>
    </p:spTree>
    <p:extLst>
      <p:ext uri="{BB962C8B-B14F-4D97-AF65-F5344CB8AC3E}">
        <p14:creationId xmlns:p14="http://schemas.microsoft.com/office/powerpoint/2010/main" val="20024481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35AE19-877A-D391-44EA-CEA0B70D95D0}"/>
            </a:ext>
          </a:extLst>
        </p:cNvPr>
        <p:cNvGrpSpPr/>
        <p:nvPr/>
      </p:nvGrpSpPr>
      <p:grpSpPr>
        <a:xfrm>
          <a:off x="0" y="0"/>
          <a:ext cx="0" cy="0"/>
          <a:chOff x="0" y="0"/>
          <a:chExt cx="0" cy="0"/>
        </a:xfrm>
      </p:grpSpPr>
      <p:pic>
        <p:nvPicPr>
          <p:cNvPr id="3074" name="Picture 2">
            <a:extLst>
              <a:ext uri="{FF2B5EF4-FFF2-40B4-BE49-F238E27FC236}">
                <a16:creationId xmlns:a16="http://schemas.microsoft.com/office/drawing/2014/main" id="{059177AD-79B5-8C3D-5F21-04937C7983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19054" y="1881961"/>
            <a:ext cx="2737414" cy="439124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6" name="Picture 4" descr="A Roadmap for Disclosure Avoidance in the Survey of Income and Program Participation">
            <a:extLst>
              <a:ext uri="{FF2B5EF4-FFF2-40B4-BE49-F238E27FC236}">
                <a16:creationId xmlns:a16="http://schemas.microsoft.com/office/drawing/2014/main" id="{E28B06AA-17D3-014B-E810-C692B66825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6297" y="1881962"/>
            <a:ext cx="2941675" cy="441251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3078" name="Picture 6" descr="Toward a 21st Century National Data Infrastructure: Managing Privacy and Confidentiality Risks with Blended Data">
            <a:extLst>
              <a:ext uri="{FF2B5EF4-FFF2-40B4-BE49-F238E27FC236}">
                <a16:creationId xmlns:a16="http://schemas.microsoft.com/office/drawing/2014/main" id="{F6FEF0B9-5D2E-3C87-A771-4D94E039A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28491" y="1871330"/>
            <a:ext cx="2944039" cy="441605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6" name="Picture 5" descr="A sculpture in a park&#10;&#10;AI-generated content may be incorrect.">
            <a:extLst>
              <a:ext uri="{FF2B5EF4-FFF2-40B4-BE49-F238E27FC236}">
                <a16:creationId xmlns:a16="http://schemas.microsoft.com/office/drawing/2014/main" id="{20CBDACD-CC76-D57D-DBD9-8E2D4CC98700}"/>
              </a:ext>
            </a:extLst>
          </p:cNvPr>
          <p:cNvPicPr>
            <a:picLocks noChangeAspect="1"/>
          </p:cNvPicPr>
          <p:nvPr/>
        </p:nvPicPr>
        <p:blipFill>
          <a:blip r:embed="rId5"/>
          <a:srcRect b="80075"/>
          <a:stretch>
            <a:fillRect/>
          </a:stretch>
        </p:blipFill>
        <p:spPr>
          <a:xfrm>
            <a:off x="0" y="0"/>
            <a:ext cx="12192000" cy="1368392"/>
          </a:xfrm>
          <a:prstGeom prst="rect">
            <a:avLst/>
          </a:prstGeom>
        </p:spPr>
      </p:pic>
      <p:sp>
        <p:nvSpPr>
          <p:cNvPr id="7" name="Rectangle 6">
            <a:extLst>
              <a:ext uri="{FF2B5EF4-FFF2-40B4-BE49-F238E27FC236}">
                <a16:creationId xmlns:a16="http://schemas.microsoft.com/office/drawing/2014/main" id="{01561D89-9947-3B1B-ABB2-55F8B8E427A0}"/>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A263714-A034-692E-E98A-F3F64054BE44}"/>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B41AC71-B860-2427-9FD5-87E72E21E2A2}"/>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Interested in learning more? Look to the FSS and their agencies.</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0" name="Table 9">
            <a:extLst>
              <a:ext uri="{FF2B5EF4-FFF2-40B4-BE49-F238E27FC236}">
                <a16:creationId xmlns:a16="http://schemas.microsoft.com/office/drawing/2014/main" id="{F7AC386E-4968-E1CF-582F-A1EAE37AAE06}"/>
              </a:ext>
            </a:extLst>
          </p:cNvPr>
          <p:cNvGraphicFramePr>
            <a:graphicFrameLocks noGrp="1"/>
          </p:cNvGraphicFramePr>
          <p:nvPr>
            <p:extLst>
              <p:ext uri="{D42A27DB-BD31-4B8C-83A1-F6EECF244321}">
                <p14:modId xmlns:p14="http://schemas.microsoft.com/office/powerpoint/2010/main" val="3193219445"/>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2" name="TextBox 11">
            <a:extLst>
              <a:ext uri="{FF2B5EF4-FFF2-40B4-BE49-F238E27FC236}">
                <a16:creationId xmlns:a16="http://schemas.microsoft.com/office/drawing/2014/main" id="{79C62ECF-CBF7-3DC5-89D9-E9A032708098}"/>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Key takeaways and workflow</a:t>
            </a:r>
          </a:p>
        </p:txBody>
      </p:sp>
    </p:spTree>
    <p:extLst>
      <p:ext uri="{BB962C8B-B14F-4D97-AF65-F5344CB8AC3E}">
        <p14:creationId xmlns:p14="http://schemas.microsoft.com/office/powerpoint/2010/main" val="2492795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sculpture in a park&#10;&#10;AI-generated content may be incorrect.">
            <a:extLst>
              <a:ext uri="{FF2B5EF4-FFF2-40B4-BE49-F238E27FC236}">
                <a16:creationId xmlns:a16="http://schemas.microsoft.com/office/drawing/2014/main" id="{F2ECB140-0D31-5F36-AC8F-BC2602C0179D}"/>
              </a:ext>
            </a:extLst>
          </p:cNvPr>
          <p:cNvPicPr>
            <a:picLocks noChangeAspect="1"/>
          </p:cNvPicPr>
          <p:nvPr/>
        </p:nvPicPr>
        <p:blipFill>
          <a:blip r:embed="rId2"/>
          <a:srcRect b="80075"/>
          <a:stretch>
            <a:fillRect/>
          </a:stretch>
        </p:blipFill>
        <p:spPr>
          <a:xfrm>
            <a:off x="0" y="-9610"/>
            <a:ext cx="12192000" cy="1368392"/>
          </a:xfrm>
          <a:prstGeom prst="rect">
            <a:avLst/>
          </a:prstGeom>
        </p:spPr>
      </p:pic>
      <p:sp>
        <p:nvSpPr>
          <p:cNvPr id="3" name="Rectangle 2">
            <a:extLst>
              <a:ext uri="{FF2B5EF4-FFF2-40B4-BE49-F238E27FC236}">
                <a16:creationId xmlns:a16="http://schemas.microsoft.com/office/drawing/2014/main" id="{CCC0330A-8417-65B5-1B34-B2F488452800}"/>
              </a:ext>
            </a:extLst>
          </p:cNvPr>
          <p:cNvSpPr/>
          <p:nvPr/>
        </p:nvSpPr>
        <p:spPr>
          <a:xfrm>
            <a:off x="0" y="47847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582CFA4-2AF5-8D0C-2D61-D8FE8E5F9B6F}"/>
              </a:ext>
            </a:extLst>
          </p:cNvPr>
          <p:cNvSpPr/>
          <p:nvPr/>
        </p:nvSpPr>
        <p:spPr>
          <a:xfrm>
            <a:off x="0" y="-854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D526B17-18AD-85F3-F843-7728E25AF09D}"/>
              </a:ext>
            </a:extLst>
          </p:cNvPr>
          <p:cNvSpPr txBox="1"/>
          <p:nvPr/>
        </p:nvSpPr>
        <p:spPr>
          <a:xfrm>
            <a:off x="194931" y="861311"/>
            <a:ext cx="6634715"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Today’s learning outcomes</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7" name="Table 6">
            <a:extLst>
              <a:ext uri="{FF2B5EF4-FFF2-40B4-BE49-F238E27FC236}">
                <a16:creationId xmlns:a16="http://schemas.microsoft.com/office/drawing/2014/main" id="{63D3E3F4-109F-A466-F269-C46E89C42D2D}"/>
              </a:ext>
            </a:extLst>
          </p:cNvPr>
          <p:cNvGraphicFramePr>
            <a:graphicFrameLocks noGrp="1"/>
          </p:cNvGraphicFramePr>
          <p:nvPr>
            <p:extLst>
              <p:ext uri="{D42A27DB-BD31-4B8C-83A1-F6EECF244321}">
                <p14:modId xmlns:p14="http://schemas.microsoft.com/office/powerpoint/2010/main" val="1073668265"/>
              </p:ext>
            </p:extLst>
          </p:nvPr>
        </p:nvGraphicFramePr>
        <p:xfrm>
          <a:off x="96874" y="6253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8" name="TextBox 7">
            <a:extLst>
              <a:ext uri="{FF2B5EF4-FFF2-40B4-BE49-F238E27FC236}">
                <a16:creationId xmlns:a16="http://schemas.microsoft.com/office/drawing/2014/main" id="{7EDEB604-6C25-533B-4E18-235AC085080D}"/>
              </a:ext>
            </a:extLst>
          </p:cNvPr>
          <p:cNvSpPr txBox="1"/>
          <p:nvPr/>
        </p:nvSpPr>
        <p:spPr>
          <a:xfrm>
            <a:off x="265814" y="2530549"/>
            <a:ext cx="8105104" cy="2693045"/>
          </a:xfrm>
          <a:prstGeom prst="rect">
            <a:avLst/>
          </a:prstGeom>
          <a:noFill/>
        </p:spPr>
        <p:txBody>
          <a:bodyPr wrap="none" rtlCol="0">
            <a:spAutoFit/>
          </a:bodyPr>
          <a:lstStyle/>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Understand disclosure risk in survey data.</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Identify potential disclosure risks in your research.</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Use an automated program to check for disclosure risk.</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Implement solutions when risks are identified.</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Document your disclosure avoidance process.</a:t>
            </a:r>
          </a:p>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Understand implicit samples and their risks.</a:t>
            </a:r>
          </a:p>
        </p:txBody>
      </p:sp>
      <p:sp>
        <p:nvSpPr>
          <p:cNvPr id="10" name="TextBox 9">
            <a:extLst>
              <a:ext uri="{FF2B5EF4-FFF2-40B4-BE49-F238E27FC236}">
                <a16:creationId xmlns:a16="http://schemas.microsoft.com/office/drawing/2014/main" id="{2AD387DB-5CE4-26D1-B8FA-AC5E1DC5600C}"/>
              </a:ext>
            </a:extLst>
          </p:cNvPr>
          <p:cNvSpPr txBox="1"/>
          <p:nvPr/>
        </p:nvSpPr>
        <p:spPr>
          <a:xfrm>
            <a:off x="191387" y="52099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Heading</a:t>
            </a:r>
          </a:p>
        </p:txBody>
      </p:sp>
    </p:spTree>
    <p:extLst>
      <p:ext uri="{BB962C8B-B14F-4D97-AF65-F5344CB8AC3E}">
        <p14:creationId xmlns:p14="http://schemas.microsoft.com/office/powerpoint/2010/main" val="3815149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5B9D6B-164A-6F84-22B7-0757ABBBD85A}"/>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E472C00F-9F09-7B56-3ABA-EDA5B821F7FA}"/>
              </a:ext>
            </a:extLst>
          </p:cNvPr>
          <p:cNvSpPr txBox="1"/>
          <p:nvPr/>
        </p:nvSpPr>
        <p:spPr>
          <a:xfrm>
            <a:off x="5699050" y="1531088"/>
            <a:ext cx="6230679" cy="1200329"/>
          </a:xfrm>
          <a:prstGeom prst="rect">
            <a:avLst/>
          </a:prstGeom>
          <a:noFill/>
        </p:spPr>
        <p:txBody>
          <a:bodyPr wrap="square" rtlCol="0">
            <a:spAutoFit/>
          </a:bodyPr>
          <a:lstStyle/>
          <a:p>
            <a:pPr>
              <a:spcAft>
                <a:spcPts val="600"/>
              </a:spcAft>
            </a:pPr>
            <a:r>
              <a:rPr lang="en-US" sz="2400" dirty="0">
                <a:latin typeface="Arial" panose="020B0604020202020204" pitchFamily="34" charset="0"/>
                <a:cs typeface="Arial" panose="020B0604020202020204" pitchFamily="34" charset="0"/>
              </a:rPr>
              <a:t>A disclosure risk is anytime individual respondents can be identified in your data, even without their names or IDs.</a:t>
            </a:r>
          </a:p>
        </p:txBody>
      </p:sp>
      <p:sp>
        <p:nvSpPr>
          <p:cNvPr id="9" name="TextBox 8">
            <a:extLst>
              <a:ext uri="{FF2B5EF4-FFF2-40B4-BE49-F238E27FC236}">
                <a16:creationId xmlns:a16="http://schemas.microsoft.com/office/drawing/2014/main" id="{1CD4120A-C5D9-55DA-8397-2A639CA8DFDC}"/>
              </a:ext>
            </a:extLst>
          </p:cNvPr>
          <p:cNvSpPr txBox="1"/>
          <p:nvPr/>
        </p:nvSpPr>
        <p:spPr>
          <a:xfrm>
            <a:off x="6013174" y="3057899"/>
            <a:ext cx="5844209" cy="2477601"/>
          </a:xfrm>
          <a:prstGeom prst="rect">
            <a:avLst/>
          </a:prstGeom>
          <a:noFill/>
        </p:spPr>
        <p:txBody>
          <a:bodyPr wrap="square">
            <a:spAutoFit/>
          </a:bodyPr>
          <a:lstStyle/>
          <a:p>
            <a:pPr marL="457200" indent="-457200">
              <a:spcAft>
                <a:spcPts val="600"/>
              </a:spcAft>
              <a:buFont typeface="+mj-lt"/>
              <a:buAutoNum type="arabicParenR"/>
            </a:pPr>
            <a:r>
              <a:rPr lang="en-US" sz="2000" i="1" dirty="0">
                <a:latin typeface="Arial" panose="020B0604020202020204" pitchFamily="34" charset="0"/>
                <a:cs typeface="Arial" panose="020B0604020202020204" pitchFamily="34" charset="0"/>
              </a:rPr>
              <a:t>You report: "1 Buddhist person over age 80 with a PhD in the sample." </a:t>
            </a:r>
          </a:p>
          <a:p>
            <a:pPr marL="457200" indent="-457200">
              <a:spcAft>
                <a:spcPts val="600"/>
              </a:spcAft>
              <a:buFont typeface="+mj-lt"/>
              <a:buAutoNum type="arabicParenR"/>
            </a:pPr>
            <a:r>
              <a:rPr lang="en-US" sz="2000" i="1" dirty="0">
                <a:latin typeface="Arial" panose="020B0604020202020204" pitchFamily="34" charset="0"/>
                <a:cs typeface="Arial" panose="020B0604020202020204" pitchFamily="34" charset="0"/>
              </a:rPr>
              <a:t>If someone knows such a person exists in your sampling frame... </a:t>
            </a:r>
          </a:p>
          <a:p>
            <a:pPr marL="457200" indent="-457200">
              <a:spcAft>
                <a:spcPts val="600"/>
              </a:spcAft>
              <a:buFont typeface="+mj-lt"/>
              <a:buAutoNum type="arabicParenR"/>
            </a:pPr>
            <a:r>
              <a:rPr lang="en-US" sz="2000" i="1" dirty="0">
                <a:latin typeface="Arial" panose="020B0604020202020204" pitchFamily="34" charset="0"/>
                <a:cs typeface="Arial" panose="020B0604020202020204" pitchFamily="34" charset="0"/>
              </a:rPr>
              <a:t>They might identify that specific individual.</a:t>
            </a:r>
          </a:p>
          <a:p>
            <a:pPr marL="457200" indent="-457200">
              <a:spcAft>
                <a:spcPts val="600"/>
              </a:spcAft>
              <a:buFont typeface="+mj-lt"/>
              <a:buAutoNum type="arabicParenR"/>
            </a:pPr>
            <a:r>
              <a:rPr lang="en-US" sz="2000" i="1" dirty="0">
                <a:latin typeface="Arial" panose="020B0604020202020204" pitchFamily="34" charset="0"/>
                <a:cs typeface="Arial" panose="020B0604020202020204" pitchFamily="34" charset="0"/>
              </a:rPr>
              <a:t>This violates privacy and confidentiality promises.</a:t>
            </a:r>
          </a:p>
        </p:txBody>
      </p:sp>
      <p:cxnSp>
        <p:nvCxnSpPr>
          <p:cNvPr id="11" name="Straight Arrow Connector 10">
            <a:extLst>
              <a:ext uri="{FF2B5EF4-FFF2-40B4-BE49-F238E27FC236}">
                <a16:creationId xmlns:a16="http://schemas.microsoft.com/office/drawing/2014/main" id="{654CFD49-2E97-DC5C-5C3D-30A6DF1E58CC}"/>
              </a:ext>
            </a:extLst>
          </p:cNvPr>
          <p:cNvCxnSpPr/>
          <p:nvPr/>
        </p:nvCxnSpPr>
        <p:spPr>
          <a:xfrm>
            <a:off x="5840047" y="3084829"/>
            <a:ext cx="0" cy="229663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3" name="TextBox 12">
            <a:extLst>
              <a:ext uri="{FF2B5EF4-FFF2-40B4-BE49-F238E27FC236}">
                <a16:creationId xmlns:a16="http://schemas.microsoft.com/office/drawing/2014/main" id="{B07CC647-1A12-FBFF-12EF-4F2460135ACD}"/>
              </a:ext>
            </a:extLst>
          </p:cNvPr>
          <p:cNvSpPr txBox="1"/>
          <p:nvPr/>
        </p:nvSpPr>
        <p:spPr>
          <a:xfrm>
            <a:off x="2681601" y="6123632"/>
            <a:ext cx="6333190" cy="369332"/>
          </a:xfrm>
          <a:prstGeom prst="rect">
            <a:avLst/>
          </a:prstGeom>
          <a:noFill/>
        </p:spPr>
        <p:txBody>
          <a:bodyPr wrap="square">
            <a:spAutoFit/>
          </a:bodyPr>
          <a:lstStyle/>
          <a:p>
            <a:r>
              <a:rPr lang="en-US" sz="1800" dirty="0">
                <a:latin typeface="Arial" panose="020B0604020202020204" pitchFamily="34" charset="0"/>
                <a:cs typeface="Arial" panose="020B0604020202020204" pitchFamily="34" charset="0"/>
              </a:rPr>
              <a:t>Even aggregate statistics can reveal individual information!</a:t>
            </a:r>
            <a:endParaRPr lang="en-US" dirty="0"/>
          </a:p>
        </p:txBody>
      </p:sp>
      <p:pic>
        <p:nvPicPr>
          <p:cNvPr id="1026" name="Picture 2" descr="Hand drawn diversity illustration | Free Vector">
            <a:extLst>
              <a:ext uri="{FF2B5EF4-FFF2-40B4-BE49-F238E27FC236}">
                <a16:creationId xmlns:a16="http://schemas.microsoft.com/office/drawing/2014/main" id="{6B8633DD-F436-D4CB-F1CE-2E0A62BED6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7793" y="2301505"/>
            <a:ext cx="4876929" cy="3248689"/>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A sculpture in a park&#10;&#10;AI-generated content may be incorrect.">
            <a:extLst>
              <a:ext uri="{FF2B5EF4-FFF2-40B4-BE49-F238E27FC236}">
                <a16:creationId xmlns:a16="http://schemas.microsoft.com/office/drawing/2014/main" id="{3315FAAE-A4B3-B822-29B6-C3F1DDDAAC76}"/>
              </a:ext>
            </a:extLst>
          </p:cNvPr>
          <p:cNvPicPr>
            <a:picLocks noChangeAspect="1"/>
          </p:cNvPicPr>
          <p:nvPr/>
        </p:nvPicPr>
        <p:blipFill>
          <a:blip r:embed="rId3"/>
          <a:srcRect b="80075"/>
          <a:stretch>
            <a:fillRect/>
          </a:stretch>
        </p:blipFill>
        <p:spPr>
          <a:xfrm>
            <a:off x="0" y="0"/>
            <a:ext cx="12192000" cy="1368392"/>
          </a:xfrm>
          <a:prstGeom prst="rect">
            <a:avLst/>
          </a:prstGeom>
        </p:spPr>
      </p:pic>
      <p:sp>
        <p:nvSpPr>
          <p:cNvPr id="21" name="Rectangle 20">
            <a:extLst>
              <a:ext uri="{FF2B5EF4-FFF2-40B4-BE49-F238E27FC236}">
                <a16:creationId xmlns:a16="http://schemas.microsoft.com/office/drawing/2014/main" id="{C8F5AF84-9607-82CD-FC3B-E085EFED834E}"/>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8C83BD5-5893-FF57-CB91-54D285B86D75}"/>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CC9AF084-5956-B097-FB42-E0B10185EB35}"/>
              </a:ext>
            </a:extLst>
          </p:cNvPr>
          <p:cNvSpPr txBox="1"/>
          <p:nvPr/>
        </p:nvSpPr>
        <p:spPr>
          <a:xfrm>
            <a:off x="194931" y="870921"/>
            <a:ext cx="6634715"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What is a disclosure risk?</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24" name="Table 23">
            <a:extLst>
              <a:ext uri="{FF2B5EF4-FFF2-40B4-BE49-F238E27FC236}">
                <a16:creationId xmlns:a16="http://schemas.microsoft.com/office/drawing/2014/main" id="{571BC026-5D88-82DE-2210-3BC48301F4D3}"/>
              </a:ext>
            </a:extLst>
          </p:cNvPr>
          <p:cNvGraphicFramePr>
            <a:graphicFrameLocks noGrp="1"/>
          </p:cNvGraphicFramePr>
          <p:nvPr>
            <p:extLst>
              <p:ext uri="{D42A27DB-BD31-4B8C-83A1-F6EECF244321}">
                <p14:modId xmlns:p14="http://schemas.microsoft.com/office/powerpoint/2010/main" val="2857925579"/>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25" name="TextBox 24">
            <a:extLst>
              <a:ext uri="{FF2B5EF4-FFF2-40B4-BE49-F238E27FC236}">
                <a16:creationId xmlns:a16="http://schemas.microsoft.com/office/drawing/2014/main" id="{E020CC31-BE76-7AC5-E724-A54741B96A3A}"/>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1807860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F5209B-3CCC-4623-BA3B-B303D4C809F6}"/>
            </a:ext>
          </a:extLst>
        </p:cNvPr>
        <p:cNvGrpSpPr/>
        <p:nvPr/>
      </p:nvGrpSpPr>
      <p:grpSpPr>
        <a:xfrm>
          <a:off x="0" y="0"/>
          <a:ext cx="0" cy="0"/>
          <a:chOff x="0" y="0"/>
          <a:chExt cx="0" cy="0"/>
        </a:xfrm>
      </p:grpSpPr>
      <p:graphicFrame>
        <p:nvGraphicFramePr>
          <p:cNvPr id="8" name="Diagram 7">
            <a:extLst>
              <a:ext uri="{FF2B5EF4-FFF2-40B4-BE49-F238E27FC236}">
                <a16:creationId xmlns:a16="http://schemas.microsoft.com/office/drawing/2014/main" id="{744202AD-F11E-9106-B5EF-BD5F22493E64}"/>
              </a:ext>
            </a:extLst>
          </p:cNvPr>
          <p:cNvGraphicFramePr/>
          <p:nvPr>
            <p:extLst>
              <p:ext uri="{D42A27DB-BD31-4B8C-83A1-F6EECF244321}">
                <p14:modId xmlns:p14="http://schemas.microsoft.com/office/powerpoint/2010/main" val="1065593221"/>
              </p:ext>
            </p:extLst>
          </p:nvPr>
        </p:nvGraphicFramePr>
        <p:xfrm>
          <a:off x="4463397" y="1705511"/>
          <a:ext cx="7038754" cy="437960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TextBox 9">
            <a:extLst>
              <a:ext uri="{FF2B5EF4-FFF2-40B4-BE49-F238E27FC236}">
                <a16:creationId xmlns:a16="http://schemas.microsoft.com/office/drawing/2014/main" id="{B8EEE1F6-4605-DC14-5D4F-675D3C0428C5}"/>
              </a:ext>
            </a:extLst>
          </p:cNvPr>
          <p:cNvSpPr txBox="1"/>
          <p:nvPr/>
        </p:nvSpPr>
        <p:spPr>
          <a:xfrm>
            <a:off x="691116" y="2062716"/>
            <a:ext cx="5188688" cy="2554545"/>
          </a:xfrm>
          <a:prstGeom prst="rect">
            <a:avLst/>
          </a:prstGeom>
          <a:noFill/>
        </p:spPr>
        <p:txBody>
          <a:bodyPr wrap="square" rtlCol="0">
            <a:spAutoFit/>
          </a:bodyPr>
          <a:lstStyle/>
          <a:p>
            <a:pPr>
              <a:spcAft>
                <a:spcPts val="600"/>
              </a:spcAft>
            </a:pPr>
            <a:r>
              <a:rPr lang="en-US" sz="4000" dirty="0">
                <a:latin typeface="Arial" panose="020B0604020202020204" pitchFamily="34" charset="0"/>
                <a:cs typeface="Arial" panose="020B0604020202020204" pitchFamily="34" charset="0"/>
              </a:rPr>
              <a:t>When all three elements combine, individuals become identifiable!</a:t>
            </a:r>
          </a:p>
        </p:txBody>
      </p:sp>
      <p:pic>
        <p:nvPicPr>
          <p:cNvPr id="12" name="Picture 11" descr="A sculpture in a park&#10;&#10;AI-generated content may be incorrect.">
            <a:extLst>
              <a:ext uri="{FF2B5EF4-FFF2-40B4-BE49-F238E27FC236}">
                <a16:creationId xmlns:a16="http://schemas.microsoft.com/office/drawing/2014/main" id="{91ED560C-8DC5-2414-138B-FD6FFE0D939E}"/>
              </a:ext>
            </a:extLst>
          </p:cNvPr>
          <p:cNvPicPr>
            <a:picLocks noChangeAspect="1"/>
          </p:cNvPicPr>
          <p:nvPr/>
        </p:nvPicPr>
        <p:blipFill>
          <a:blip r:embed="rId7"/>
          <a:srcRect b="80075"/>
          <a:stretch>
            <a:fillRect/>
          </a:stretch>
        </p:blipFill>
        <p:spPr>
          <a:xfrm>
            <a:off x="0" y="0"/>
            <a:ext cx="12192000" cy="1368392"/>
          </a:xfrm>
          <a:prstGeom prst="rect">
            <a:avLst/>
          </a:prstGeom>
        </p:spPr>
      </p:pic>
      <p:sp>
        <p:nvSpPr>
          <p:cNvPr id="14" name="Rectangle 13">
            <a:extLst>
              <a:ext uri="{FF2B5EF4-FFF2-40B4-BE49-F238E27FC236}">
                <a16:creationId xmlns:a16="http://schemas.microsoft.com/office/drawing/2014/main" id="{0EE4B861-CABB-B700-6A96-82F0C3B2C3F8}"/>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8F260D6-C92D-E58E-1641-2100B19F8C72}"/>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9EF28D8-DDF6-8549-6B60-5A0282D2C3BD}"/>
              </a:ext>
            </a:extLst>
          </p:cNvPr>
          <p:cNvSpPr txBox="1"/>
          <p:nvPr/>
        </p:nvSpPr>
        <p:spPr>
          <a:xfrm>
            <a:off x="194931" y="870921"/>
            <a:ext cx="6634715"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The triangle of risk</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7" name="Table 16">
            <a:extLst>
              <a:ext uri="{FF2B5EF4-FFF2-40B4-BE49-F238E27FC236}">
                <a16:creationId xmlns:a16="http://schemas.microsoft.com/office/drawing/2014/main" id="{C0053AF0-7D2E-B1B3-173C-1C057A5F5664}"/>
              </a:ext>
            </a:extLst>
          </p:cNvPr>
          <p:cNvGraphicFramePr>
            <a:graphicFrameLocks noGrp="1"/>
          </p:cNvGraphicFramePr>
          <p:nvPr>
            <p:extLst>
              <p:ext uri="{D42A27DB-BD31-4B8C-83A1-F6EECF244321}">
                <p14:modId xmlns:p14="http://schemas.microsoft.com/office/powerpoint/2010/main" val="2870842375"/>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8" name="TextBox 17">
            <a:extLst>
              <a:ext uri="{FF2B5EF4-FFF2-40B4-BE49-F238E27FC236}">
                <a16:creationId xmlns:a16="http://schemas.microsoft.com/office/drawing/2014/main" id="{74DDF8AE-2197-0016-B43B-3886AA270A93}"/>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20828126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4C2B62-F100-082F-782A-8088302B3922}"/>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C96B437D-CF49-F19F-A4BD-2ADF8FE8B52D}"/>
              </a:ext>
            </a:extLst>
          </p:cNvPr>
          <p:cNvSpPr txBox="1"/>
          <p:nvPr/>
        </p:nvSpPr>
        <p:spPr>
          <a:xfrm>
            <a:off x="467832" y="1805510"/>
            <a:ext cx="11270512" cy="4401205"/>
          </a:xfrm>
          <a:prstGeom prst="rect">
            <a:avLst/>
          </a:prstGeom>
          <a:noFill/>
        </p:spPr>
        <p:txBody>
          <a:bodyPr wrap="square" rtlCol="0">
            <a:spAutoFit/>
          </a:bodyPr>
          <a:lstStyle/>
          <a:p>
            <a:pPr marL="285750" indent="-285750">
              <a:spcAft>
                <a:spcPts val="600"/>
              </a:spcAft>
              <a:buFont typeface="Wingdings" pitchFamily="2" charset="2"/>
              <a:buChar char="q"/>
            </a:pPr>
            <a:r>
              <a:rPr lang="en-US" sz="2400" dirty="0">
                <a:latin typeface="Arial" panose="020B0604020202020204" pitchFamily="34" charset="0"/>
                <a:cs typeface="Arial" panose="020B0604020202020204" pitchFamily="34" charset="0"/>
              </a:rPr>
              <a:t> Direct disclosure</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Tables with cells containing 1-2 observations</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Unique combinations of demographics</a:t>
            </a:r>
          </a:p>
          <a:p>
            <a:pPr marL="342900" indent="-342900">
              <a:spcAft>
                <a:spcPts val="600"/>
              </a:spcAft>
              <a:buFont typeface="Wingdings" pitchFamily="2" charset="2"/>
              <a:buChar char="q"/>
            </a:pPr>
            <a:r>
              <a:rPr lang="en-US" sz="2400" dirty="0">
                <a:latin typeface="Arial" panose="020B0604020202020204" pitchFamily="34" charset="0"/>
                <a:cs typeface="Arial" panose="020B0604020202020204" pitchFamily="34" charset="0"/>
              </a:rPr>
              <a:t>Indirect disclosure</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Cross-referencing multiple tables</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Combining released data with external information</a:t>
            </a:r>
          </a:p>
          <a:p>
            <a:pPr marL="342900" indent="-342900">
              <a:spcAft>
                <a:spcPts val="600"/>
              </a:spcAft>
              <a:buFont typeface="Wingdings" pitchFamily="2" charset="2"/>
              <a:buChar char="q"/>
            </a:pPr>
            <a:r>
              <a:rPr lang="en-US" sz="2400" dirty="0">
                <a:latin typeface="Arial" panose="020B0604020202020204" pitchFamily="34" charset="0"/>
                <a:cs typeface="Arial" panose="020B0604020202020204" pitchFamily="34" charset="0"/>
              </a:rPr>
              <a:t>Implicit sample disclosure</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When subsamples reveal information about excluded groups</a:t>
            </a:r>
          </a:p>
          <a:p>
            <a:pPr marL="800100" lvl="1" indent="-342900">
              <a:spcAft>
                <a:spcPts val="600"/>
              </a:spcAft>
              <a:buFont typeface="Arial" panose="020B0604020202020204" pitchFamily="34" charset="0"/>
              <a:buChar char="•"/>
            </a:pPr>
            <a:r>
              <a:rPr lang="en-US" sz="2400" dirty="0">
                <a:latin typeface="Arial" panose="020B0604020202020204" pitchFamily="34" charset="0"/>
                <a:cs typeface="Arial" panose="020B0604020202020204" pitchFamily="34" charset="0"/>
              </a:rPr>
              <a:t>Example: If you report on the “employed” only, the “unemployed” becomes an implicit sample.</a:t>
            </a:r>
          </a:p>
        </p:txBody>
      </p:sp>
      <p:pic>
        <p:nvPicPr>
          <p:cNvPr id="8" name="Picture 7" descr="A sculpture in a park&#10;&#10;AI-generated content may be incorrect.">
            <a:extLst>
              <a:ext uri="{FF2B5EF4-FFF2-40B4-BE49-F238E27FC236}">
                <a16:creationId xmlns:a16="http://schemas.microsoft.com/office/drawing/2014/main" id="{D858DD22-7C13-91DA-1CC8-58709F50685D}"/>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9" name="Rectangle 8">
            <a:extLst>
              <a:ext uri="{FF2B5EF4-FFF2-40B4-BE49-F238E27FC236}">
                <a16:creationId xmlns:a16="http://schemas.microsoft.com/office/drawing/2014/main" id="{C9EE8B99-4AD5-A2FA-6C42-730601AD4046}"/>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21C35C9-2BBE-93C2-472B-C63F2BA19F8B}"/>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5DA5BD03-8EF7-8C52-88DD-EF4668FFF30D}"/>
              </a:ext>
            </a:extLst>
          </p:cNvPr>
          <p:cNvSpPr txBox="1"/>
          <p:nvPr/>
        </p:nvSpPr>
        <p:spPr>
          <a:xfrm>
            <a:off x="194931" y="870921"/>
            <a:ext cx="6634715"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Types of disclosure risk</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2" name="Table 11">
            <a:extLst>
              <a:ext uri="{FF2B5EF4-FFF2-40B4-BE49-F238E27FC236}">
                <a16:creationId xmlns:a16="http://schemas.microsoft.com/office/drawing/2014/main" id="{F9A73AB4-54E2-2005-6B32-5105B99B045F}"/>
              </a:ext>
            </a:extLst>
          </p:cNvPr>
          <p:cNvGraphicFramePr>
            <a:graphicFrameLocks noGrp="1"/>
          </p:cNvGraphicFramePr>
          <p:nvPr>
            <p:extLst>
              <p:ext uri="{D42A27DB-BD31-4B8C-83A1-F6EECF244321}">
                <p14:modId xmlns:p14="http://schemas.microsoft.com/office/powerpoint/2010/main" val="4166722958"/>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3" name="TextBox 12">
            <a:extLst>
              <a:ext uri="{FF2B5EF4-FFF2-40B4-BE49-F238E27FC236}">
                <a16:creationId xmlns:a16="http://schemas.microsoft.com/office/drawing/2014/main" id="{99780D71-ACAE-00B4-7976-5B0F195C4CF0}"/>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10782791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F0943E-D2D4-4DE6-9EFA-62D13FD1ABC2}"/>
            </a:ext>
          </a:extLst>
        </p:cNvPr>
        <p:cNvGrpSpPr/>
        <p:nvPr/>
      </p:nvGrpSpPr>
      <p:grpSpPr>
        <a:xfrm>
          <a:off x="0" y="0"/>
          <a:ext cx="0" cy="0"/>
          <a:chOff x="0" y="0"/>
          <a:chExt cx="0" cy="0"/>
        </a:xfrm>
      </p:grpSpPr>
      <p:sp>
        <p:nvSpPr>
          <p:cNvPr id="6" name="TextBox 5">
            <a:extLst>
              <a:ext uri="{FF2B5EF4-FFF2-40B4-BE49-F238E27FC236}">
                <a16:creationId xmlns:a16="http://schemas.microsoft.com/office/drawing/2014/main" id="{74E234D6-A4B8-A344-664F-F11AE89DADF9}"/>
              </a:ext>
            </a:extLst>
          </p:cNvPr>
          <p:cNvSpPr txBox="1"/>
          <p:nvPr/>
        </p:nvSpPr>
        <p:spPr>
          <a:xfrm>
            <a:off x="354304" y="2265078"/>
            <a:ext cx="11503399" cy="3200876"/>
          </a:xfrm>
          <a:prstGeom prst="rect">
            <a:avLst/>
          </a:prstGeom>
          <a:noFill/>
        </p:spPr>
        <p:txBody>
          <a:bodyPr wrap="square" rtlCol="0">
            <a:spAutoFit/>
          </a:bodyPr>
          <a:lstStyle/>
          <a:p>
            <a:pPr marL="457200" indent="-457200">
              <a:spcAft>
                <a:spcPts val="600"/>
              </a:spcAft>
              <a:buAutoNum type="arabicPeriod"/>
            </a:pPr>
            <a:r>
              <a:rPr lang="en-US" sz="2400" dirty="0">
                <a:latin typeface="Arial" panose="020B0604020202020204" pitchFamily="34" charset="0"/>
                <a:cs typeface="Arial" panose="020B0604020202020204" pitchFamily="34" charset="0"/>
              </a:rPr>
              <a:t>Why use three?</a:t>
            </a:r>
          </a:p>
          <a:p>
            <a:pPr marL="914400" lvl="1" indent="-457200">
              <a:spcAft>
                <a:spcPts val="600"/>
              </a:spcAft>
              <a:buFont typeface="+mj-lt"/>
              <a:buAutoNum type="alphaLcPeriod"/>
            </a:pPr>
            <a:r>
              <a:rPr lang="en-US" sz="2400" b="1" dirty="0">
                <a:latin typeface="Arial" panose="020B0604020202020204" pitchFamily="34" charset="0"/>
                <a:cs typeface="Arial" panose="020B0604020202020204" pitchFamily="34" charset="0"/>
              </a:rPr>
              <a:t>Privacy rationale</a:t>
            </a:r>
            <a:r>
              <a:rPr lang="en-US" sz="2400" dirty="0">
                <a:latin typeface="Arial" panose="020B0604020202020204" pitchFamily="34" charset="0"/>
                <a:cs typeface="Arial" panose="020B0604020202020204" pitchFamily="34" charset="0"/>
              </a:rPr>
              <a:t>: With only 1-2 responses in a cell, it becomes easier to identify specific individuals, especially when combined with other publicly available information. Three provides a basic buffer against direct identification.</a:t>
            </a:r>
          </a:p>
          <a:p>
            <a:pPr marL="914400" lvl="1" indent="-457200">
              <a:spcAft>
                <a:spcPts val="600"/>
              </a:spcAft>
              <a:buFont typeface="+mj-lt"/>
              <a:buAutoNum type="alphaLcPeriod"/>
            </a:pPr>
            <a:r>
              <a:rPr lang="en-US" sz="2400" b="1" dirty="0">
                <a:latin typeface="Arial" panose="020B0604020202020204" pitchFamily="34" charset="0"/>
                <a:cs typeface="Arial" panose="020B0604020202020204" pitchFamily="34" charset="0"/>
              </a:rPr>
              <a:t>Statistical rationale:</a:t>
            </a:r>
            <a:r>
              <a:rPr lang="en-US" sz="2400" dirty="0">
                <a:latin typeface="Arial" panose="020B0604020202020204" pitchFamily="34" charset="0"/>
                <a:cs typeface="Arial" panose="020B0604020202020204" pitchFamily="34" charset="0"/>
              </a:rPr>
              <a:t> Very small cell counts are also unreliable statistically – they’re highly sensitive to individual responses and don’t represent meaningful patterns.</a:t>
            </a:r>
            <a:endParaRPr lang="en-US" sz="2400" b="1" dirty="0">
              <a:latin typeface="Arial" panose="020B0604020202020204" pitchFamily="34" charset="0"/>
              <a:cs typeface="Arial" panose="020B0604020202020204" pitchFamily="34" charset="0"/>
            </a:endParaRPr>
          </a:p>
        </p:txBody>
      </p:sp>
      <p:pic>
        <p:nvPicPr>
          <p:cNvPr id="8" name="Picture 7" descr="A sculpture in a park&#10;&#10;AI-generated content may be incorrect.">
            <a:extLst>
              <a:ext uri="{FF2B5EF4-FFF2-40B4-BE49-F238E27FC236}">
                <a16:creationId xmlns:a16="http://schemas.microsoft.com/office/drawing/2014/main" id="{6D4C796B-7435-87EF-18F5-C76542B4AF58}"/>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9" name="Rectangle 8">
            <a:extLst>
              <a:ext uri="{FF2B5EF4-FFF2-40B4-BE49-F238E27FC236}">
                <a16:creationId xmlns:a16="http://schemas.microsoft.com/office/drawing/2014/main" id="{63EDD4DA-F7E3-12B7-82E6-B7F658C351DD}"/>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C44E315-D135-D25C-DBE2-78CD588D2CB4}"/>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BCD2E6D8-5D93-4CB1-287B-4219894B25A2}"/>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We often use “three” as a common answer to protecting respondents.</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2" name="Table 11">
            <a:extLst>
              <a:ext uri="{FF2B5EF4-FFF2-40B4-BE49-F238E27FC236}">
                <a16:creationId xmlns:a16="http://schemas.microsoft.com/office/drawing/2014/main" id="{3D4E94DB-E008-8F91-B9F9-B2EC117F5E5E}"/>
              </a:ext>
            </a:extLst>
          </p:cNvPr>
          <p:cNvGraphicFramePr>
            <a:graphicFrameLocks noGrp="1"/>
          </p:cNvGraphicFramePr>
          <p:nvPr>
            <p:extLst>
              <p:ext uri="{D42A27DB-BD31-4B8C-83A1-F6EECF244321}">
                <p14:modId xmlns:p14="http://schemas.microsoft.com/office/powerpoint/2010/main" val="2460654868"/>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3" name="TextBox 12">
            <a:extLst>
              <a:ext uri="{FF2B5EF4-FFF2-40B4-BE49-F238E27FC236}">
                <a16:creationId xmlns:a16="http://schemas.microsoft.com/office/drawing/2014/main" id="{CBCA5AD6-8F03-8D70-CA31-6A03C7C3F133}"/>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13497037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3F7A19-629D-D997-C44C-6CCD8DC0DE24}"/>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EB12E04B-53A6-5249-290F-EB78F158B4B7}"/>
              </a:ext>
            </a:extLst>
          </p:cNvPr>
          <p:cNvSpPr txBox="1"/>
          <p:nvPr/>
        </p:nvSpPr>
        <p:spPr>
          <a:xfrm>
            <a:off x="354304" y="2265078"/>
            <a:ext cx="11503399" cy="3354765"/>
          </a:xfrm>
          <a:prstGeom prst="rect">
            <a:avLst/>
          </a:prstGeom>
          <a:noFill/>
        </p:spPr>
        <p:txBody>
          <a:bodyPr wrap="square" rtlCol="0">
            <a:spAutoFit/>
          </a:bodyPr>
          <a:lstStyle/>
          <a:p>
            <a:pPr>
              <a:spcAft>
                <a:spcPts val="600"/>
              </a:spcAft>
            </a:pPr>
            <a:r>
              <a:rPr lang="en-US" sz="2400" dirty="0">
                <a:latin typeface="Arial" panose="020B0604020202020204" pitchFamily="34" charset="0"/>
                <a:cs typeface="Arial" panose="020B0604020202020204" pitchFamily="34" charset="0"/>
              </a:rPr>
              <a:t>The “right” threshold depends on several, context-sensitive considerations:</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Sensitivity of data: </a:t>
            </a:r>
            <a:r>
              <a:rPr lang="en-US" sz="2400" dirty="0">
                <a:latin typeface="Arial" panose="020B0604020202020204" pitchFamily="34" charset="0"/>
                <a:cs typeface="Arial" panose="020B0604020202020204" pitchFamily="34" charset="0"/>
              </a:rPr>
              <a:t>Health, income, or behavioral data might need thresholds of 5-10+</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Population size: </a:t>
            </a:r>
            <a:r>
              <a:rPr lang="en-US" sz="2400" dirty="0">
                <a:latin typeface="Arial" panose="020B0604020202020204" pitchFamily="34" charset="0"/>
                <a:cs typeface="Arial" panose="020B0604020202020204" pitchFamily="34" charset="0"/>
              </a:rPr>
              <a:t>Smaller populations need higher thresholds</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Geographic granularity: </a:t>
            </a:r>
            <a:r>
              <a:rPr lang="en-US" sz="2400" dirty="0">
                <a:latin typeface="Arial" panose="020B0604020202020204" pitchFamily="34" charset="0"/>
                <a:cs typeface="Arial" panose="020B0604020202020204" pitchFamily="34" charset="0"/>
              </a:rPr>
              <a:t>Neighborhood-level data would need higher suppression than state-level.</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Other available variables: </a:t>
            </a:r>
            <a:r>
              <a:rPr lang="en-US" sz="2400" dirty="0">
                <a:latin typeface="Arial" panose="020B0604020202020204" pitchFamily="34" charset="0"/>
                <a:cs typeface="Arial" panose="020B0604020202020204" pitchFamily="34" charset="0"/>
              </a:rPr>
              <a:t>Greater demographic breakdowns introduces a greater level of risk.</a:t>
            </a:r>
          </a:p>
        </p:txBody>
      </p:sp>
      <p:pic>
        <p:nvPicPr>
          <p:cNvPr id="8" name="Picture 7" descr="A sculpture in a park&#10;&#10;AI-generated content may be incorrect.">
            <a:extLst>
              <a:ext uri="{FF2B5EF4-FFF2-40B4-BE49-F238E27FC236}">
                <a16:creationId xmlns:a16="http://schemas.microsoft.com/office/drawing/2014/main" id="{2B6E8716-BCEE-4399-C68F-C90DB5DD0BB1}"/>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9" name="Rectangle 8">
            <a:extLst>
              <a:ext uri="{FF2B5EF4-FFF2-40B4-BE49-F238E27FC236}">
                <a16:creationId xmlns:a16="http://schemas.microsoft.com/office/drawing/2014/main" id="{5223F96C-E2F9-B42C-05C0-58ED5099BDFD}"/>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B54596E-1574-AB67-9ED3-B8D70DB9ED02}"/>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6B0CC598-AE85-99B9-7FB5-0F679D07385B}"/>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What makes a good minimum threshold?</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2" name="Table 11">
            <a:extLst>
              <a:ext uri="{FF2B5EF4-FFF2-40B4-BE49-F238E27FC236}">
                <a16:creationId xmlns:a16="http://schemas.microsoft.com/office/drawing/2014/main" id="{49C39A92-00A1-471F-DC66-95EE6FFAB6F8}"/>
              </a:ext>
            </a:extLst>
          </p:cNvPr>
          <p:cNvGraphicFramePr>
            <a:graphicFrameLocks noGrp="1"/>
          </p:cNvGraphicFramePr>
          <p:nvPr>
            <p:extLst>
              <p:ext uri="{D42A27DB-BD31-4B8C-83A1-F6EECF244321}">
                <p14:modId xmlns:p14="http://schemas.microsoft.com/office/powerpoint/2010/main" val="2004782131"/>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13" name="TextBox 12">
            <a:extLst>
              <a:ext uri="{FF2B5EF4-FFF2-40B4-BE49-F238E27FC236}">
                <a16:creationId xmlns:a16="http://schemas.microsoft.com/office/drawing/2014/main" id="{F1DA8EDF-27CE-2826-C2B5-2FEFBE171FF3}"/>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1937308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4368DE-91DF-1ABB-9F6D-9EFEC524DD1A}"/>
            </a:ext>
          </a:extLst>
        </p:cNvPr>
        <p:cNvGrpSpPr/>
        <p:nvPr/>
      </p:nvGrpSpPr>
      <p:grpSpPr>
        <a:xfrm>
          <a:off x="0" y="0"/>
          <a:ext cx="0" cy="0"/>
          <a:chOff x="0" y="0"/>
          <a:chExt cx="0" cy="0"/>
        </a:xfrm>
      </p:grpSpPr>
      <p:sp>
        <p:nvSpPr>
          <p:cNvPr id="7" name="TextBox 6">
            <a:extLst>
              <a:ext uri="{FF2B5EF4-FFF2-40B4-BE49-F238E27FC236}">
                <a16:creationId xmlns:a16="http://schemas.microsoft.com/office/drawing/2014/main" id="{376C6D03-158B-6B76-E0DD-3106C2369B4E}"/>
              </a:ext>
            </a:extLst>
          </p:cNvPr>
          <p:cNvSpPr txBox="1"/>
          <p:nvPr/>
        </p:nvSpPr>
        <p:spPr>
          <a:xfrm>
            <a:off x="336374" y="1727196"/>
            <a:ext cx="11503399" cy="2616101"/>
          </a:xfrm>
          <a:prstGeom prst="rect">
            <a:avLst/>
          </a:prstGeom>
          <a:noFill/>
        </p:spPr>
        <p:txBody>
          <a:bodyPr wrap="square" rtlCol="0">
            <a:spAutoFit/>
          </a:bodyPr>
          <a:lstStyle/>
          <a:p>
            <a:pPr>
              <a:spcAft>
                <a:spcPts val="600"/>
              </a:spcAft>
            </a:pPr>
            <a:r>
              <a:rPr lang="en-US" sz="2400" dirty="0">
                <a:latin typeface="Arial" panose="020B0604020202020204" pitchFamily="34" charset="0"/>
                <a:cs typeface="Arial" panose="020B0604020202020204" pitchFamily="34" charset="0"/>
              </a:rPr>
              <a:t>Rather than relying solely on a threshold, consider:</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Complementary suppression</a:t>
            </a:r>
            <a:r>
              <a:rPr lang="en-US" sz="2400" dirty="0">
                <a:latin typeface="Arial" panose="020B0604020202020204" pitchFamily="34" charset="0"/>
                <a:cs typeface="Arial" panose="020B0604020202020204" pitchFamily="34" charset="0"/>
              </a:rPr>
              <a:t>: If you suppress one cell, additional cells should also be suppressed to prevent the calculation of the hidden value.</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Rounding</a:t>
            </a:r>
            <a:r>
              <a:rPr lang="en-US" sz="2400" dirty="0">
                <a:latin typeface="Arial" panose="020B0604020202020204" pitchFamily="34" charset="0"/>
                <a:cs typeface="Arial" panose="020B0604020202020204" pitchFamily="34" charset="0"/>
              </a:rPr>
              <a:t>: Consider rounding all counts to the nearest 5, 10, 50, 100…</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Top/bottom coding: </a:t>
            </a:r>
            <a:r>
              <a:rPr lang="en-US" sz="2400" dirty="0">
                <a:latin typeface="Arial" panose="020B0604020202020204" pitchFamily="34" charset="0"/>
                <a:cs typeface="Arial" panose="020B0604020202020204" pitchFamily="34" charset="0"/>
              </a:rPr>
              <a:t>For continuous variables, group extreme values.</a:t>
            </a:r>
          </a:p>
          <a:p>
            <a:pPr marL="342900" indent="-342900">
              <a:spcAft>
                <a:spcPts val="600"/>
              </a:spcAft>
              <a:buFont typeface="Arial" panose="020B0604020202020204" pitchFamily="34" charset="0"/>
              <a:buChar char="•"/>
            </a:pPr>
            <a:r>
              <a:rPr lang="en-US" sz="2400" b="1" dirty="0">
                <a:latin typeface="Arial" panose="020B0604020202020204" pitchFamily="34" charset="0"/>
                <a:cs typeface="Arial" panose="020B0604020202020204" pitchFamily="34" charset="0"/>
              </a:rPr>
              <a:t>Noise injection</a:t>
            </a:r>
            <a:r>
              <a:rPr lang="en-US" sz="2400" dirty="0">
                <a:latin typeface="Arial" panose="020B0604020202020204" pitchFamily="34" charset="0"/>
                <a:cs typeface="Arial" panose="020B0604020202020204" pitchFamily="34" charset="0"/>
              </a:rPr>
              <a:t>: Add controlled random variation to counts.</a:t>
            </a:r>
            <a:endParaRPr lang="en-US" sz="2400" b="1"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C770D4DF-2008-3AE8-6FA8-701AB77406C7}"/>
              </a:ext>
            </a:extLst>
          </p:cNvPr>
          <p:cNvSpPr txBox="1"/>
          <p:nvPr/>
        </p:nvSpPr>
        <p:spPr>
          <a:xfrm>
            <a:off x="361605" y="4818897"/>
            <a:ext cx="11329042" cy="1400383"/>
          </a:xfrm>
          <a:prstGeom prst="rect">
            <a:avLst/>
          </a:prstGeom>
          <a:noFill/>
        </p:spPr>
        <p:txBody>
          <a:bodyPr wrap="square">
            <a:spAutoFit/>
          </a:bodyPr>
          <a:lstStyle/>
          <a:p>
            <a:pPr>
              <a:spcAft>
                <a:spcPts val="600"/>
              </a:spcAft>
            </a:pPr>
            <a:r>
              <a:rPr lang="en-US" sz="2000" dirty="0">
                <a:latin typeface="Arial" panose="020B0604020202020204" pitchFamily="34" charset="0"/>
                <a:cs typeface="Arial" panose="020B0604020202020204" pitchFamily="34" charset="0"/>
              </a:rPr>
              <a:t>The key insight is that </a:t>
            </a:r>
            <a:r>
              <a:rPr lang="en-US" sz="2000" b="1" dirty="0">
                <a:latin typeface="Arial" panose="020B0604020202020204" pitchFamily="34" charset="0"/>
                <a:cs typeface="Arial" panose="020B0604020202020204" pitchFamily="34" charset="0"/>
              </a:rPr>
              <a:t>no single threshold is universally "correct"</a:t>
            </a:r>
            <a:r>
              <a:rPr lang="en-US" sz="2000" dirty="0">
                <a:latin typeface="Arial" panose="020B0604020202020204" pitchFamily="34" charset="0"/>
                <a:cs typeface="Arial" panose="020B0604020202020204" pitchFamily="34" charset="0"/>
              </a:rPr>
              <a:t> - it should be proportional to your disclosure risk. </a:t>
            </a:r>
          </a:p>
          <a:p>
            <a:pPr>
              <a:spcAft>
                <a:spcPts val="600"/>
              </a:spcAft>
            </a:pPr>
            <a:r>
              <a:rPr lang="en-US" sz="2000" dirty="0">
                <a:latin typeface="Arial" panose="020B0604020202020204" pitchFamily="34" charset="0"/>
                <a:cs typeface="Arial" panose="020B0604020202020204" pitchFamily="34" charset="0"/>
              </a:rPr>
              <a:t>A threshold of 5-10 is a more conservative standard, recognizing that three may be insufficient in our current data environment where multiple datasets can be linked together.</a:t>
            </a:r>
          </a:p>
        </p:txBody>
      </p:sp>
      <p:pic>
        <p:nvPicPr>
          <p:cNvPr id="15" name="Picture 14" descr="A sculpture in a park&#10;&#10;AI-generated content may be incorrect.">
            <a:extLst>
              <a:ext uri="{FF2B5EF4-FFF2-40B4-BE49-F238E27FC236}">
                <a16:creationId xmlns:a16="http://schemas.microsoft.com/office/drawing/2014/main" id="{10476FBC-D61C-6607-915D-BF13C9C73E9E}"/>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16" name="Rectangle 15">
            <a:extLst>
              <a:ext uri="{FF2B5EF4-FFF2-40B4-BE49-F238E27FC236}">
                <a16:creationId xmlns:a16="http://schemas.microsoft.com/office/drawing/2014/main" id="{D24DBB65-4F00-ADE3-D6BC-2164C1C9841B}"/>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04A980F-4DF8-CAA9-9F31-3462BA99D420}"/>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473820EE-805E-08C0-B9C6-3BEA975B3FD1}"/>
              </a:ext>
            </a:extLst>
          </p:cNvPr>
          <p:cNvSpPr txBox="1"/>
          <p:nvPr/>
        </p:nvSpPr>
        <p:spPr>
          <a:xfrm>
            <a:off x="194931" y="870921"/>
            <a:ext cx="11224183" cy="461665"/>
          </a:xfrm>
          <a:prstGeom prst="rect">
            <a:avLst/>
          </a:prstGeom>
          <a:noFill/>
        </p:spPr>
        <p:txBody>
          <a:bodyPr wrap="square" rtlCol="0">
            <a:spAutoFit/>
          </a:bodyPr>
          <a:lstStyle/>
          <a:p>
            <a:r>
              <a:rPr lang="en-US" sz="2400" b="1" dirty="0">
                <a:solidFill>
                  <a:schemeClr val="bg1"/>
                </a:solidFill>
                <a:latin typeface="Arial" panose="020B0604020202020204" pitchFamily="34" charset="0"/>
                <a:cs typeface="Arial" panose="020B0604020202020204" pitchFamily="34" charset="0"/>
              </a:rPr>
              <a:t>Additional protection measures for survey respondents.</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19" name="Table 18">
            <a:extLst>
              <a:ext uri="{FF2B5EF4-FFF2-40B4-BE49-F238E27FC236}">
                <a16:creationId xmlns:a16="http://schemas.microsoft.com/office/drawing/2014/main" id="{1017D785-3C4C-8C2A-9D84-338ACF142D8F}"/>
              </a:ext>
            </a:extLst>
          </p:cNvPr>
          <p:cNvGraphicFramePr>
            <a:graphicFrameLocks noGrp="1"/>
          </p:cNvGraphicFramePr>
          <p:nvPr>
            <p:extLst>
              <p:ext uri="{D42A27DB-BD31-4B8C-83A1-F6EECF244321}">
                <p14:modId xmlns:p14="http://schemas.microsoft.com/office/powerpoint/2010/main" val="773723114"/>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20" name="TextBox 19">
            <a:extLst>
              <a:ext uri="{FF2B5EF4-FFF2-40B4-BE49-F238E27FC236}">
                <a16:creationId xmlns:a16="http://schemas.microsoft.com/office/drawing/2014/main" id="{633683B7-BD7B-500B-A9C8-1D4634406819}"/>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28488990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A3916C-5249-D81A-1987-07844E6C416F}"/>
            </a:ext>
          </a:extLst>
        </p:cNvPr>
        <p:cNvGrpSpPr/>
        <p:nvPr/>
      </p:nvGrpSpPr>
      <p:grpSpPr>
        <a:xfrm>
          <a:off x="0" y="0"/>
          <a:ext cx="0" cy="0"/>
          <a:chOff x="0" y="0"/>
          <a:chExt cx="0" cy="0"/>
        </a:xfrm>
      </p:grpSpPr>
      <p:sp>
        <p:nvSpPr>
          <p:cNvPr id="20" name="Rectangle 19">
            <a:extLst>
              <a:ext uri="{FF2B5EF4-FFF2-40B4-BE49-F238E27FC236}">
                <a16:creationId xmlns:a16="http://schemas.microsoft.com/office/drawing/2014/main" id="{8B2736F7-F71B-CF2E-4FBE-29C5E07E70FB}"/>
              </a:ext>
            </a:extLst>
          </p:cNvPr>
          <p:cNvSpPr/>
          <p:nvPr/>
        </p:nvSpPr>
        <p:spPr>
          <a:xfrm>
            <a:off x="2844800" y="1930400"/>
            <a:ext cx="6286500" cy="2374900"/>
          </a:xfrm>
          <a:prstGeom prst="rect">
            <a:avLst/>
          </a:prstGeom>
          <a:solidFill>
            <a:schemeClr val="bg1">
              <a:lumMod val="95000"/>
            </a:schemeClr>
          </a:solidFill>
          <a:ln>
            <a:solidFill>
              <a:schemeClr val="bg1">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3EE371F9-239F-DE23-1A57-FCECEC1E14D8}"/>
              </a:ext>
            </a:extLst>
          </p:cNvPr>
          <p:cNvSpPr txBox="1"/>
          <p:nvPr/>
        </p:nvSpPr>
        <p:spPr>
          <a:xfrm>
            <a:off x="200152" y="1377434"/>
            <a:ext cx="9518904" cy="369332"/>
          </a:xfrm>
          <a:prstGeom prst="rect">
            <a:avLst/>
          </a:prstGeom>
          <a:noFill/>
        </p:spPr>
        <p:txBody>
          <a:bodyPr wrap="square">
            <a:spAutoFit/>
          </a:bodyPr>
          <a:lstStyle/>
          <a:p>
            <a:r>
              <a:rPr lang="en-US" i="1" dirty="0">
                <a:latin typeface="Arial" panose="020B0604020202020204" pitchFamily="34" charset="0"/>
                <a:cs typeface="Arial" panose="020B0604020202020204" pitchFamily="34" charset="0"/>
              </a:rPr>
              <a:t>The purpose of this ado is to automatically check for disclosure risks in models in Stata. </a:t>
            </a:r>
          </a:p>
        </p:txBody>
      </p:sp>
      <p:sp>
        <p:nvSpPr>
          <p:cNvPr id="17" name="TextBox 16">
            <a:extLst>
              <a:ext uri="{FF2B5EF4-FFF2-40B4-BE49-F238E27FC236}">
                <a16:creationId xmlns:a16="http://schemas.microsoft.com/office/drawing/2014/main" id="{169F048A-10C3-21D6-8177-A69C203EF401}"/>
              </a:ext>
            </a:extLst>
          </p:cNvPr>
          <p:cNvSpPr txBox="1"/>
          <p:nvPr/>
        </p:nvSpPr>
        <p:spPr>
          <a:xfrm>
            <a:off x="2825750" y="4505236"/>
            <a:ext cx="6483350" cy="1938992"/>
          </a:xfrm>
          <a:prstGeom prst="rect">
            <a:avLst/>
          </a:prstGeom>
          <a:noFill/>
        </p:spPr>
        <p:txBody>
          <a:bodyPr wrap="square">
            <a:spAutoFit/>
          </a:bodyPr>
          <a:lstStyle/>
          <a:p>
            <a:r>
              <a:rPr lang="en-US" sz="2400" b="1" dirty="0">
                <a:latin typeface="Arial" panose="020B0604020202020204" pitchFamily="34" charset="0"/>
                <a:cs typeface="Arial" panose="020B0604020202020204" pitchFamily="34" charset="0"/>
              </a:rPr>
              <a:t>Features</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Checks cell counts automatically</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Identifies suppression requirements</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Exports results to Excel</a:t>
            </a:r>
          </a:p>
          <a:p>
            <a:pPr marL="285750" indent="-285750">
              <a:buFont typeface="Arial" panose="020B0604020202020204" pitchFamily="34" charset="0"/>
              <a:buChar char="•"/>
            </a:pPr>
            <a:r>
              <a:rPr lang="en-US" sz="2400" dirty="0">
                <a:latin typeface="Arial" panose="020B0604020202020204" pitchFamily="34" charset="0"/>
                <a:cs typeface="Arial" panose="020B0604020202020204" pitchFamily="34" charset="0"/>
              </a:rPr>
              <a:t>Handles cross-tabulations with detail option</a:t>
            </a:r>
          </a:p>
        </p:txBody>
      </p:sp>
      <p:sp>
        <p:nvSpPr>
          <p:cNvPr id="19" name="TextBox 18">
            <a:extLst>
              <a:ext uri="{FF2B5EF4-FFF2-40B4-BE49-F238E27FC236}">
                <a16:creationId xmlns:a16="http://schemas.microsoft.com/office/drawing/2014/main" id="{F8ABE7B7-8B15-B9A1-BC0F-DF35062AED19}"/>
              </a:ext>
            </a:extLst>
          </p:cNvPr>
          <p:cNvSpPr txBox="1"/>
          <p:nvPr/>
        </p:nvSpPr>
        <p:spPr>
          <a:xfrm>
            <a:off x="3194050" y="2094637"/>
            <a:ext cx="5886450" cy="1938992"/>
          </a:xfrm>
          <a:prstGeom prst="rect">
            <a:avLst/>
          </a:prstGeom>
          <a:noFill/>
        </p:spPr>
        <p:txBody>
          <a:bodyPr wrap="square">
            <a:spAutoFit/>
          </a:bodyPr>
          <a:lstStyle/>
          <a:p>
            <a:pPr algn="l" rtl="0" latinLnBrk="0">
              <a:buNone/>
            </a:pPr>
            <a:r>
              <a:rPr lang="en-US" sz="2400" dirty="0" err="1">
                <a:solidFill>
                  <a:srgbClr val="383A42"/>
                </a:solidFill>
                <a:effectLst/>
                <a:latin typeface="Lucida Console" panose="020B0609040504020204" pitchFamily="49" charset="0"/>
                <a:cs typeface="Courier New" panose="02070309020205020404" pitchFamily="49" charset="0"/>
              </a:rPr>
              <a:t>disclosure_check</a:t>
            </a:r>
            <a:r>
              <a:rPr lang="en-US" sz="2400" dirty="0">
                <a:solidFill>
                  <a:srgbClr val="383A42"/>
                </a:solidFill>
                <a:effectLst/>
                <a:latin typeface="Lucida Console" panose="020B0609040504020204" pitchFamily="49" charset="0"/>
                <a:cs typeface="Courier New" panose="02070309020205020404" pitchFamily="49" charset="0"/>
              </a:rPr>
              <a:t> </a:t>
            </a:r>
            <a:r>
              <a:rPr lang="en-US" sz="2400" dirty="0" err="1">
                <a:solidFill>
                  <a:srgbClr val="383A42"/>
                </a:solidFill>
                <a:effectLst/>
                <a:latin typeface="Lucida Console" panose="020B0609040504020204" pitchFamily="49" charset="0"/>
                <a:cs typeface="Courier New" panose="02070309020205020404" pitchFamily="49" charset="0"/>
              </a:rPr>
              <a:t>varlist</a:t>
            </a:r>
            <a:r>
              <a:rPr lang="en-US" sz="2400" dirty="0">
                <a:solidFill>
                  <a:srgbClr val="383A42"/>
                </a:solidFill>
                <a:effectLst/>
                <a:latin typeface="Lucida Console" panose="020B0609040504020204" pitchFamily="49" charset="0"/>
                <a:cs typeface="Courier New" panose="02070309020205020404" pitchFamily="49" charset="0"/>
              </a:rPr>
              <a:t>, </a:t>
            </a:r>
          </a:p>
          <a:p>
            <a:pPr algn="l" rtl="0" latinLnBrk="0">
              <a:buNone/>
            </a:pPr>
            <a:r>
              <a:rPr lang="en-US" sz="2400" dirty="0">
                <a:solidFill>
                  <a:srgbClr val="383A42"/>
                </a:solidFill>
                <a:effectLst/>
                <a:latin typeface="Lucida Console" panose="020B0609040504020204" pitchFamily="49" charset="0"/>
                <a:cs typeface="Courier New" panose="02070309020205020404" pitchFamily="49" charset="0"/>
              </a:rPr>
              <a:t>    </a:t>
            </a:r>
            <a:r>
              <a:rPr lang="en-US" sz="2400" dirty="0" err="1">
                <a:solidFill>
                  <a:srgbClr val="383A42"/>
                </a:solidFill>
                <a:effectLst/>
                <a:latin typeface="Lucida Console" panose="020B0609040504020204" pitchFamily="49" charset="0"/>
                <a:cs typeface="Courier New" panose="02070309020205020404" pitchFamily="49" charset="0"/>
              </a:rPr>
              <a:t>samplename</a:t>
            </a:r>
            <a:r>
              <a:rPr lang="en-US" sz="2400" dirty="0">
                <a:solidFill>
                  <a:srgbClr val="383A42"/>
                </a:solidFill>
                <a:effectLst/>
                <a:latin typeface="Lucida Console" panose="020B0609040504020204" pitchFamily="49" charset="0"/>
                <a:cs typeface="Courier New" panose="02070309020205020404" pitchFamily="49" charset="0"/>
              </a:rPr>
              <a:t>(string) </a:t>
            </a:r>
          </a:p>
          <a:p>
            <a:pPr algn="l" rtl="0" latinLnBrk="0">
              <a:buNone/>
            </a:pPr>
            <a:r>
              <a:rPr lang="en-US" sz="2400" dirty="0">
                <a:solidFill>
                  <a:srgbClr val="383A42"/>
                </a:solidFill>
                <a:effectLst/>
                <a:latin typeface="Lucida Console" panose="020B0609040504020204" pitchFamily="49" charset="0"/>
                <a:cs typeface="Courier New" panose="02070309020205020404" pitchFamily="49" charset="0"/>
              </a:rPr>
              <a:t>    threshold(#) </a:t>
            </a:r>
          </a:p>
          <a:p>
            <a:pPr algn="l" rtl="0" latinLnBrk="0">
              <a:buNone/>
            </a:pPr>
            <a:r>
              <a:rPr lang="en-US" sz="2400" dirty="0">
                <a:solidFill>
                  <a:srgbClr val="383A42"/>
                </a:solidFill>
                <a:effectLst/>
                <a:latin typeface="Lucida Console" panose="020B0609040504020204" pitchFamily="49" charset="0"/>
                <a:cs typeface="Courier New" panose="02070309020205020404" pitchFamily="49" charset="0"/>
              </a:rPr>
              <a:t>    </a:t>
            </a:r>
            <a:r>
              <a:rPr lang="en-US" sz="2400" dirty="0" err="1">
                <a:solidFill>
                  <a:srgbClr val="383A42"/>
                </a:solidFill>
                <a:effectLst/>
                <a:latin typeface="Lucida Console" panose="020B0609040504020204" pitchFamily="49" charset="0"/>
                <a:cs typeface="Courier New" panose="02070309020205020404" pitchFamily="49" charset="0"/>
              </a:rPr>
              <a:t>outputfile</a:t>
            </a:r>
            <a:r>
              <a:rPr lang="en-US" sz="2400" dirty="0">
                <a:solidFill>
                  <a:srgbClr val="383A42"/>
                </a:solidFill>
                <a:effectLst/>
                <a:latin typeface="Lucida Console" panose="020B0609040504020204" pitchFamily="49" charset="0"/>
                <a:cs typeface="Courier New" panose="02070309020205020404" pitchFamily="49" charset="0"/>
              </a:rPr>
              <a:t>(</a:t>
            </a:r>
            <a:r>
              <a:rPr lang="en-US" sz="2400" dirty="0" err="1">
                <a:solidFill>
                  <a:srgbClr val="383A42"/>
                </a:solidFill>
                <a:effectLst/>
                <a:latin typeface="Lucida Console" panose="020B0609040504020204" pitchFamily="49" charset="0"/>
                <a:cs typeface="Courier New" panose="02070309020205020404" pitchFamily="49" charset="0"/>
              </a:rPr>
              <a:t>filename.xlsx</a:t>
            </a:r>
            <a:r>
              <a:rPr lang="en-US" sz="2400" dirty="0">
                <a:solidFill>
                  <a:srgbClr val="383A42"/>
                </a:solidFill>
                <a:effectLst/>
                <a:latin typeface="Lucida Console" panose="020B0609040504020204" pitchFamily="49" charset="0"/>
                <a:cs typeface="Courier New" panose="02070309020205020404" pitchFamily="49" charset="0"/>
              </a:rPr>
              <a:t>)</a:t>
            </a:r>
          </a:p>
          <a:p>
            <a:pPr algn="l" rtl="0" latinLnBrk="0">
              <a:buNone/>
            </a:pPr>
            <a:r>
              <a:rPr lang="en-US" sz="2400" dirty="0">
                <a:solidFill>
                  <a:srgbClr val="383A42"/>
                </a:solidFill>
                <a:effectLst/>
                <a:latin typeface="Lucida Console" panose="020B0609040504020204" pitchFamily="49" charset="0"/>
                <a:cs typeface="Courier New" panose="02070309020205020404" pitchFamily="49" charset="0"/>
              </a:rPr>
              <a:t>    [detail] [replace]</a:t>
            </a:r>
          </a:p>
        </p:txBody>
      </p:sp>
      <p:pic>
        <p:nvPicPr>
          <p:cNvPr id="21" name="Picture 20" descr="A sculpture in a park&#10;&#10;AI-generated content may be incorrect.">
            <a:extLst>
              <a:ext uri="{FF2B5EF4-FFF2-40B4-BE49-F238E27FC236}">
                <a16:creationId xmlns:a16="http://schemas.microsoft.com/office/drawing/2014/main" id="{8B07832A-E26F-66C4-5693-6D7F0F6751B4}"/>
              </a:ext>
            </a:extLst>
          </p:cNvPr>
          <p:cNvPicPr>
            <a:picLocks noChangeAspect="1"/>
          </p:cNvPicPr>
          <p:nvPr/>
        </p:nvPicPr>
        <p:blipFill>
          <a:blip r:embed="rId2"/>
          <a:srcRect b="80075"/>
          <a:stretch>
            <a:fillRect/>
          </a:stretch>
        </p:blipFill>
        <p:spPr>
          <a:xfrm>
            <a:off x="0" y="0"/>
            <a:ext cx="12192000" cy="1368392"/>
          </a:xfrm>
          <a:prstGeom prst="rect">
            <a:avLst/>
          </a:prstGeom>
        </p:spPr>
      </p:pic>
      <p:sp>
        <p:nvSpPr>
          <p:cNvPr id="22" name="Rectangle 21">
            <a:extLst>
              <a:ext uri="{FF2B5EF4-FFF2-40B4-BE49-F238E27FC236}">
                <a16:creationId xmlns:a16="http://schemas.microsoft.com/office/drawing/2014/main" id="{4D25BA01-4994-21A4-0CDD-1ECC11C851A6}"/>
              </a:ext>
            </a:extLst>
          </p:cNvPr>
          <p:cNvSpPr/>
          <p:nvPr/>
        </p:nvSpPr>
        <p:spPr>
          <a:xfrm>
            <a:off x="0" y="488081"/>
            <a:ext cx="12192000" cy="902043"/>
          </a:xfrm>
          <a:prstGeom prst="rect">
            <a:avLst/>
          </a:prstGeom>
          <a:solidFill>
            <a:srgbClr val="17375D">
              <a:alpha val="8986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6B7E615-6FD3-E41D-337F-2C25CD3F04BA}"/>
              </a:ext>
            </a:extLst>
          </p:cNvPr>
          <p:cNvSpPr/>
          <p:nvPr/>
        </p:nvSpPr>
        <p:spPr>
          <a:xfrm>
            <a:off x="0" y="1065"/>
            <a:ext cx="12192000" cy="481914"/>
          </a:xfrm>
          <a:prstGeom prst="rect">
            <a:avLst/>
          </a:prstGeom>
          <a:solidFill>
            <a:schemeClr val="tx1">
              <a:alpha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4390135B-644B-68CD-46EC-0592341B0AC0}"/>
              </a:ext>
            </a:extLst>
          </p:cNvPr>
          <p:cNvSpPr txBox="1"/>
          <p:nvPr/>
        </p:nvSpPr>
        <p:spPr>
          <a:xfrm>
            <a:off x="194931" y="870921"/>
            <a:ext cx="11224183" cy="461665"/>
          </a:xfrm>
          <a:prstGeom prst="rect">
            <a:avLst/>
          </a:prstGeom>
          <a:noFill/>
        </p:spPr>
        <p:txBody>
          <a:bodyPr wrap="square" rtlCol="0">
            <a:spAutoFit/>
          </a:bodyPr>
          <a:lstStyle/>
          <a:p>
            <a:r>
              <a:rPr lang="en-US" sz="2400" b="1" dirty="0" err="1">
                <a:solidFill>
                  <a:schemeClr val="bg1"/>
                </a:solidFill>
                <a:latin typeface="Arial" panose="020B0604020202020204" pitchFamily="34" charset="0"/>
                <a:cs typeface="Arial" panose="020B0604020202020204" pitchFamily="34" charset="0"/>
              </a:rPr>
              <a:t>disclosure_check</a:t>
            </a:r>
            <a:r>
              <a:rPr lang="en-US" sz="2400" b="1" dirty="0">
                <a:solidFill>
                  <a:schemeClr val="bg1"/>
                </a:solidFill>
                <a:latin typeface="Arial" panose="020B0604020202020204" pitchFamily="34" charset="0"/>
                <a:cs typeface="Arial" panose="020B0604020202020204" pitchFamily="34" charset="0"/>
              </a:rPr>
              <a:t> ado for Stata</a:t>
            </a:r>
            <a:endParaRPr lang="en-US" sz="2400" dirty="0">
              <a:solidFill>
                <a:schemeClr val="bg1"/>
              </a:solidFill>
              <a:latin typeface="Arial" panose="020B0604020202020204" pitchFamily="34" charset="0"/>
              <a:cs typeface="Arial" panose="020B0604020202020204" pitchFamily="34" charset="0"/>
            </a:endParaRPr>
          </a:p>
        </p:txBody>
      </p:sp>
      <p:graphicFrame>
        <p:nvGraphicFramePr>
          <p:cNvPr id="25" name="Table 24">
            <a:extLst>
              <a:ext uri="{FF2B5EF4-FFF2-40B4-BE49-F238E27FC236}">
                <a16:creationId xmlns:a16="http://schemas.microsoft.com/office/drawing/2014/main" id="{9C88C207-3BD2-453F-840D-98567E0635CF}"/>
              </a:ext>
            </a:extLst>
          </p:cNvPr>
          <p:cNvGraphicFramePr>
            <a:graphicFrameLocks noGrp="1"/>
          </p:cNvGraphicFramePr>
          <p:nvPr>
            <p:extLst>
              <p:ext uri="{D42A27DB-BD31-4B8C-83A1-F6EECF244321}">
                <p14:modId xmlns:p14="http://schemas.microsoft.com/office/powerpoint/2010/main" val="3968857010"/>
              </p:ext>
            </p:extLst>
          </p:nvPr>
        </p:nvGraphicFramePr>
        <p:xfrm>
          <a:off x="96874" y="72143"/>
          <a:ext cx="11981712" cy="370840"/>
        </p:xfrm>
        <a:graphic>
          <a:graphicData uri="http://schemas.openxmlformats.org/drawingml/2006/table">
            <a:tbl>
              <a:tblPr firstRow="1" bandRow="1">
                <a:tableStyleId>{5C22544A-7EE6-4342-B048-85BDC9FD1C3A}</a:tableStyleId>
              </a:tblPr>
              <a:tblGrid>
                <a:gridCol w="3993904">
                  <a:extLst>
                    <a:ext uri="{9D8B030D-6E8A-4147-A177-3AD203B41FA5}">
                      <a16:colId xmlns:a16="http://schemas.microsoft.com/office/drawing/2014/main" val="285199251"/>
                    </a:ext>
                  </a:extLst>
                </a:gridCol>
                <a:gridCol w="3993904">
                  <a:extLst>
                    <a:ext uri="{9D8B030D-6E8A-4147-A177-3AD203B41FA5}">
                      <a16:colId xmlns:a16="http://schemas.microsoft.com/office/drawing/2014/main" val="389989626"/>
                    </a:ext>
                  </a:extLst>
                </a:gridCol>
                <a:gridCol w="3993904">
                  <a:extLst>
                    <a:ext uri="{9D8B030D-6E8A-4147-A177-3AD203B41FA5}">
                      <a16:colId xmlns:a16="http://schemas.microsoft.com/office/drawing/2014/main" val="976193734"/>
                    </a:ext>
                  </a:extLst>
                </a:gridCol>
              </a:tblGrid>
              <a:tr h="370840">
                <a:tc>
                  <a:txBody>
                    <a:bodyPr/>
                    <a:lstStyle/>
                    <a:p>
                      <a:r>
                        <a:rPr lang="en-US" sz="1200" b="0" dirty="0">
                          <a:latin typeface="Arial" panose="020B0604020202020204" pitchFamily="34" charset="0"/>
                          <a:cs typeface="Arial" panose="020B0604020202020204" pitchFamily="34" charset="0"/>
                        </a:rPr>
                        <a:t>Mitigating disclosure risks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 ◯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Addressing implicit samples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en-US" sz="1200" b="0" dirty="0">
                          <a:latin typeface="Arial" panose="020B0604020202020204" pitchFamily="34" charset="0"/>
                          <a:cs typeface="Arial" panose="020B0604020202020204" pitchFamily="34" charset="0"/>
                        </a:rPr>
                        <a:t>Key takeaways and workflow </a:t>
                      </a:r>
                      <a:r>
                        <a:rPr lang="en-US" sz="1200" b="0" i="0" u="none" strike="noStrike" kern="1200" dirty="0">
                          <a:solidFill>
                            <a:schemeClr val="lt1"/>
                          </a:solidFill>
                          <a:effectLst/>
                          <a:latin typeface="Arial" panose="020B0604020202020204" pitchFamily="34" charset="0"/>
                          <a:ea typeface="+mn-ea"/>
                          <a:cs typeface="Arial" panose="020B0604020202020204" pitchFamily="34" charset="0"/>
                        </a:rPr>
                        <a:t>◯ ◯ ◯ ◯</a:t>
                      </a:r>
                      <a:endParaRPr lang="en-US" sz="1200" b="0" dirty="0">
                        <a:latin typeface="Arial" panose="020B0604020202020204" pitchFamily="34" charset="0"/>
                        <a:cs typeface="Arial" panose="020B0604020202020204" pitchFamily="34" charset="0"/>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24038267"/>
                  </a:ext>
                </a:extLst>
              </a:tr>
            </a:tbl>
          </a:graphicData>
        </a:graphic>
      </p:graphicFrame>
      <p:sp>
        <p:nvSpPr>
          <p:cNvPr id="26" name="TextBox 25">
            <a:extLst>
              <a:ext uri="{FF2B5EF4-FFF2-40B4-BE49-F238E27FC236}">
                <a16:creationId xmlns:a16="http://schemas.microsoft.com/office/drawing/2014/main" id="{6719699A-F810-DFF3-63D0-D63E27A43CA6}"/>
              </a:ext>
            </a:extLst>
          </p:cNvPr>
          <p:cNvSpPr txBox="1"/>
          <p:nvPr/>
        </p:nvSpPr>
        <p:spPr>
          <a:xfrm>
            <a:off x="191387" y="530604"/>
            <a:ext cx="6634715" cy="338554"/>
          </a:xfrm>
          <a:prstGeom prst="rect">
            <a:avLst/>
          </a:prstGeom>
          <a:noFill/>
        </p:spPr>
        <p:txBody>
          <a:bodyPr wrap="square" rtlCol="0">
            <a:spAutoFit/>
          </a:bodyPr>
          <a:lstStyle/>
          <a:p>
            <a:r>
              <a:rPr lang="en-US" sz="1600" dirty="0">
                <a:solidFill>
                  <a:schemeClr val="bg1"/>
                </a:solidFill>
                <a:latin typeface="Arial" panose="020B0604020202020204" pitchFamily="34" charset="0"/>
                <a:cs typeface="Arial" panose="020B0604020202020204" pitchFamily="34" charset="0"/>
              </a:rPr>
              <a:t>Mitigating disclosure risk</a:t>
            </a:r>
          </a:p>
        </p:txBody>
      </p:sp>
    </p:spTree>
    <p:extLst>
      <p:ext uri="{BB962C8B-B14F-4D97-AF65-F5344CB8AC3E}">
        <p14:creationId xmlns:p14="http://schemas.microsoft.com/office/powerpoint/2010/main" val="369052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86</TotalTime>
  <Words>1241</Words>
  <Application>Microsoft Macintosh PowerPoint</Application>
  <PresentationFormat>Widescreen</PresentationFormat>
  <Paragraphs>158</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Aptos</vt:lpstr>
      <vt:lpstr>Aptos Display</vt:lpstr>
      <vt:lpstr>Arial</vt:lpstr>
      <vt:lpstr>Lucida Console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Lotspeich-Yadao, Michael C II</dc:creator>
  <cp:lastModifiedBy>Lotspeich-Yadao, Michael C II</cp:lastModifiedBy>
  <cp:revision>22</cp:revision>
  <dcterms:created xsi:type="dcterms:W3CDTF">2025-08-21T02:12:34Z</dcterms:created>
  <dcterms:modified xsi:type="dcterms:W3CDTF">2025-08-21T05:11:33Z</dcterms:modified>
</cp:coreProperties>
</file>

<file path=docProps/thumbnail.jpeg>
</file>